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512" r:id="rId2"/>
    <p:sldId id="4470" r:id="rId3"/>
    <p:sldId id="4513" r:id="rId4"/>
    <p:sldId id="451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109" d="100"/>
          <a:sy n="109" d="100"/>
        </p:scale>
        <p:origin x="61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3EA9A59-E92C-72B5-3A4D-06355E871517}"/>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endParaRPr lang="en-GB"/>
          </a:p>
        </p:txBody>
      </p:sp>
      <p:sp>
        <p:nvSpPr>
          <p:cNvPr id="3" name="Apakšvirsraksts 2">
            <a:extLst>
              <a:ext uri="{FF2B5EF4-FFF2-40B4-BE49-F238E27FC236}">
                <a16:creationId xmlns:a16="http://schemas.microsoft.com/office/drawing/2014/main" id="{E4AA6D77-7AFA-EB6E-7F23-EB51EBA5A1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endParaRPr lang="en-GB"/>
          </a:p>
        </p:txBody>
      </p:sp>
      <p:sp>
        <p:nvSpPr>
          <p:cNvPr id="4" name="Datuma vietturis 3">
            <a:extLst>
              <a:ext uri="{FF2B5EF4-FFF2-40B4-BE49-F238E27FC236}">
                <a16:creationId xmlns:a16="http://schemas.microsoft.com/office/drawing/2014/main" id="{D86540B3-8BBF-0B08-C009-BA6F894B23F2}"/>
              </a:ext>
            </a:extLst>
          </p:cNvPr>
          <p:cNvSpPr>
            <a:spLocks noGrp="1"/>
          </p:cNvSpPr>
          <p:nvPr>
            <p:ph type="dt" sz="half" idx="10"/>
          </p:nvPr>
        </p:nvSpPr>
        <p:spPr/>
        <p:txBody>
          <a:bodyPr/>
          <a:lstStyle/>
          <a:p>
            <a:fld id="{B432705C-74B4-4C90-8948-B977D0B534CF}" type="datetimeFigureOut">
              <a:rPr lang="en-GB" smtClean="0"/>
              <a:t>15/01/2024</a:t>
            </a:fld>
            <a:endParaRPr lang="en-GB"/>
          </a:p>
        </p:txBody>
      </p:sp>
      <p:sp>
        <p:nvSpPr>
          <p:cNvPr id="5" name="Kājenes vietturis 4">
            <a:extLst>
              <a:ext uri="{FF2B5EF4-FFF2-40B4-BE49-F238E27FC236}">
                <a16:creationId xmlns:a16="http://schemas.microsoft.com/office/drawing/2014/main" id="{1187EE6A-BF4B-9AE5-55AA-14C5FB980C68}"/>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id="{CF2F1D57-B2DA-5B42-FD38-5EACE7631C19}"/>
              </a:ext>
            </a:extLst>
          </p:cNvPr>
          <p:cNvSpPr>
            <a:spLocks noGrp="1"/>
          </p:cNvSpPr>
          <p:nvPr>
            <p:ph type="sldNum" sz="quarter" idx="12"/>
          </p:nvPr>
        </p:nvSpPr>
        <p:spPr/>
        <p:txBody>
          <a:bodyPr/>
          <a:lstStyle/>
          <a:p>
            <a:fld id="{4F45ECFA-D5EC-4DA5-B709-6423977F82C0}" type="slidenum">
              <a:rPr lang="en-GB" smtClean="0"/>
              <a:t>‹#›</a:t>
            </a:fld>
            <a:endParaRPr lang="en-GB"/>
          </a:p>
        </p:txBody>
      </p:sp>
    </p:spTree>
    <p:extLst>
      <p:ext uri="{BB962C8B-B14F-4D97-AF65-F5344CB8AC3E}">
        <p14:creationId xmlns:p14="http://schemas.microsoft.com/office/powerpoint/2010/main" val="3365773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F703059-8000-4E7C-9D98-A57C71099F95}"/>
              </a:ext>
            </a:extLst>
          </p:cNvPr>
          <p:cNvSpPr>
            <a:spLocks noGrp="1"/>
          </p:cNvSpPr>
          <p:nvPr>
            <p:ph type="title"/>
          </p:nvPr>
        </p:nvSpPr>
        <p:spPr/>
        <p:txBody>
          <a:bodyPr/>
          <a:lstStyle/>
          <a:p>
            <a:r>
              <a:rPr lang="lv-LV"/>
              <a:t>Rediģēt šablona virsraksta stilu</a:t>
            </a:r>
            <a:endParaRPr lang="en-GB"/>
          </a:p>
        </p:txBody>
      </p:sp>
      <p:sp>
        <p:nvSpPr>
          <p:cNvPr id="3" name="Vertikāls teksta vietturis 2">
            <a:extLst>
              <a:ext uri="{FF2B5EF4-FFF2-40B4-BE49-F238E27FC236}">
                <a16:creationId xmlns:a16="http://schemas.microsoft.com/office/drawing/2014/main" id="{4AAA723D-CD46-F26C-7684-13020BC2D428}"/>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a:extLst>
              <a:ext uri="{FF2B5EF4-FFF2-40B4-BE49-F238E27FC236}">
                <a16:creationId xmlns:a16="http://schemas.microsoft.com/office/drawing/2014/main" id="{F3FC33EA-4F7D-B2B1-D6BE-EA9A1C838C05}"/>
              </a:ext>
            </a:extLst>
          </p:cNvPr>
          <p:cNvSpPr>
            <a:spLocks noGrp="1"/>
          </p:cNvSpPr>
          <p:nvPr>
            <p:ph type="dt" sz="half" idx="10"/>
          </p:nvPr>
        </p:nvSpPr>
        <p:spPr/>
        <p:txBody>
          <a:bodyPr/>
          <a:lstStyle/>
          <a:p>
            <a:fld id="{B432705C-74B4-4C90-8948-B977D0B534CF}" type="datetimeFigureOut">
              <a:rPr lang="en-GB" smtClean="0"/>
              <a:t>15/01/2024</a:t>
            </a:fld>
            <a:endParaRPr lang="en-GB"/>
          </a:p>
        </p:txBody>
      </p:sp>
      <p:sp>
        <p:nvSpPr>
          <p:cNvPr id="5" name="Kājenes vietturis 4">
            <a:extLst>
              <a:ext uri="{FF2B5EF4-FFF2-40B4-BE49-F238E27FC236}">
                <a16:creationId xmlns:a16="http://schemas.microsoft.com/office/drawing/2014/main" id="{1DD2EEEB-BBB8-AEC9-6B48-FCCA4452EE71}"/>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id="{53AB0BE4-EEC7-B72A-5DAB-2168B8AC0D5A}"/>
              </a:ext>
            </a:extLst>
          </p:cNvPr>
          <p:cNvSpPr>
            <a:spLocks noGrp="1"/>
          </p:cNvSpPr>
          <p:nvPr>
            <p:ph type="sldNum" sz="quarter" idx="12"/>
          </p:nvPr>
        </p:nvSpPr>
        <p:spPr/>
        <p:txBody>
          <a:bodyPr/>
          <a:lstStyle/>
          <a:p>
            <a:fld id="{4F45ECFA-D5EC-4DA5-B709-6423977F82C0}" type="slidenum">
              <a:rPr lang="en-GB" smtClean="0"/>
              <a:t>‹#›</a:t>
            </a:fld>
            <a:endParaRPr lang="en-GB"/>
          </a:p>
        </p:txBody>
      </p:sp>
    </p:spTree>
    <p:extLst>
      <p:ext uri="{BB962C8B-B14F-4D97-AF65-F5344CB8AC3E}">
        <p14:creationId xmlns:p14="http://schemas.microsoft.com/office/powerpoint/2010/main" val="426544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4479D665-F594-9B4D-3E76-EFD8D7DE4542}"/>
              </a:ext>
            </a:extLst>
          </p:cNvPr>
          <p:cNvSpPr>
            <a:spLocks noGrp="1"/>
          </p:cNvSpPr>
          <p:nvPr>
            <p:ph type="title" orient="vert"/>
          </p:nvPr>
        </p:nvSpPr>
        <p:spPr>
          <a:xfrm>
            <a:off x="8724900" y="365125"/>
            <a:ext cx="2628900" cy="5811838"/>
          </a:xfrm>
        </p:spPr>
        <p:txBody>
          <a:bodyPr vert="eaVert"/>
          <a:lstStyle/>
          <a:p>
            <a:r>
              <a:rPr lang="lv-LV"/>
              <a:t>Rediģēt šablona virsraksta stilu</a:t>
            </a:r>
            <a:endParaRPr lang="en-GB"/>
          </a:p>
        </p:txBody>
      </p:sp>
      <p:sp>
        <p:nvSpPr>
          <p:cNvPr id="3" name="Vertikāls teksta vietturis 2">
            <a:extLst>
              <a:ext uri="{FF2B5EF4-FFF2-40B4-BE49-F238E27FC236}">
                <a16:creationId xmlns:a16="http://schemas.microsoft.com/office/drawing/2014/main" id="{77A75477-36AB-0BAE-00E3-10EED96363E3}"/>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a:extLst>
              <a:ext uri="{FF2B5EF4-FFF2-40B4-BE49-F238E27FC236}">
                <a16:creationId xmlns:a16="http://schemas.microsoft.com/office/drawing/2014/main" id="{49898F88-C1F4-9F70-B997-8D0409D2B57A}"/>
              </a:ext>
            </a:extLst>
          </p:cNvPr>
          <p:cNvSpPr>
            <a:spLocks noGrp="1"/>
          </p:cNvSpPr>
          <p:nvPr>
            <p:ph type="dt" sz="half" idx="10"/>
          </p:nvPr>
        </p:nvSpPr>
        <p:spPr/>
        <p:txBody>
          <a:bodyPr/>
          <a:lstStyle/>
          <a:p>
            <a:fld id="{B432705C-74B4-4C90-8948-B977D0B534CF}" type="datetimeFigureOut">
              <a:rPr lang="en-GB" smtClean="0"/>
              <a:t>15/01/2024</a:t>
            </a:fld>
            <a:endParaRPr lang="en-GB"/>
          </a:p>
        </p:txBody>
      </p:sp>
      <p:sp>
        <p:nvSpPr>
          <p:cNvPr id="5" name="Kājenes vietturis 4">
            <a:extLst>
              <a:ext uri="{FF2B5EF4-FFF2-40B4-BE49-F238E27FC236}">
                <a16:creationId xmlns:a16="http://schemas.microsoft.com/office/drawing/2014/main" id="{F5923044-B185-ED06-A1DD-33835AC7414D}"/>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id="{241ECC22-AD5A-F1FD-7932-09B3A7935940}"/>
              </a:ext>
            </a:extLst>
          </p:cNvPr>
          <p:cNvSpPr>
            <a:spLocks noGrp="1"/>
          </p:cNvSpPr>
          <p:nvPr>
            <p:ph type="sldNum" sz="quarter" idx="12"/>
          </p:nvPr>
        </p:nvSpPr>
        <p:spPr/>
        <p:txBody>
          <a:bodyPr/>
          <a:lstStyle/>
          <a:p>
            <a:fld id="{4F45ECFA-D5EC-4DA5-B709-6423977F82C0}" type="slidenum">
              <a:rPr lang="en-GB" smtClean="0"/>
              <a:t>‹#›</a:t>
            </a:fld>
            <a:endParaRPr lang="en-GB"/>
          </a:p>
        </p:txBody>
      </p:sp>
    </p:spTree>
    <p:extLst>
      <p:ext uri="{BB962C8B-B14F-4D97-AF65-F5344CB8AC3E}">
        <p14:creationId xmlns:p14="http://schemas.microsoft.com/office/powerpoint/2010/main" val="2057365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27D9537-44CE-9EFF-6CC5-24BDC79A7D61}"/>
              </a:ext>
            </a:extLst>
          </p:cNvPr>
          <p:cNvSpPr>
            <a:spLocks noGrp="1"/>
          </p:cNvSpPr>
          <p:nvPr>
            <p:ph type="title"/>
          </p:nvPr>
        </p:nvSpPr>
        <p:spPr/>
        <p:txBody>
          <a:bodyPr/>
          <a:lstStyle/>
          <a:p>
            <a:r>
              <a:rPr lang="lv-LV"/>
              <a:t>Rediģēt šablona virsraksta stilu</a:t>
            </a:r>
            <a:endParaRPr lang="en-GB"/>
          </a:p>
        </p:txBody>
      </p:sp>
      <p:sp>
        <p:nvSpPr>
          <p:cNvPr id="3" name="Satura vietturis 2">
            <a:extLst>
              <a:ext uri="{FF2B5EF4-FFF2-40B4-BE49-F238E27FC236}">
                <a16:creationId xmlns:a16="http://schemas.microsoft.com/office/drawing/2014/main" id="{5BAD5CD0-F1AD-B241-6C84-86580CA56532}"/>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a:extLst>
              <a:ext uri="{FF2B5EF4-FFF2-40B4-BE49-F238E27FC236}">
                <a16:creationId xmlns:a16="http://schemas.microsoft.com/office/drawing/2014/main" id="{1181C742-75F5-6E5E-A5EF-B83A7535905F}"/>
              </a:ext>
            </a:extLst>
          </p:cNvPr>
          <p:cNvSpPr>
            <a:spLocks noGrp="1"/>
          </p:cNvSpPr>
          <p:nvPr>
            <p:ph type="dt" sz="half" idx="10"/>
          </p:nvPr>
        </p:nvSpPr>
        <p:spPr/>
        <p:txBody>
          <a:bodyPr/>
          <a:lstStyle/>
          <a:p>
            <a:fld id="{B432705C-74B4-4C90-8948-B977D0B534CF}" type="datetimeFigureOut">
              <a:rPr lang="en-GB" smtClean="0"/>
              <a:t>15/01/2024</a:t>
            </a:fld>
            <a:endParaRPr lang="en-GB"/>
          </a:p>
        </p:txBody>
      </p:sp>
      <p:sp>
        <p:nvSpPr>
          <p:cNvPr id="5" name="Kājenes vietturis 4">
            <a:extLst>
              <a:ext uri="{FF2B5EF4-FFF2-40B4-BE49-F238E27FC236}">
                <a16:creationId xmlns:a16="http://schemas.microsoft.com/office/drawing/2014/main" id="{F82754EB-89EE-A015-17AF-7DD9A490A074}"/>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id="{83DC57E9-13C5-2A26-7EFD-A647BD981AFC}"/>
              </a:ext>
            </a:extLst>
          </p:cNvPr>
          <p:cNvSpPr>
            <a:spLocks noGrp="1"/>
          </p:cNvSpPr>
          <p:nvPr>
            <p:ph type="sldNum" sz="quarter" idx="12"/>
          </p:nvPr>
        </p:nvSpPr>
        <p:spPr/>
        <p:txBody>
          <a:bodyPr/>
          <a:lstStyle/>
          <a:p>
            <a:fld id="{4F45ECFA-D5EC-4DA5-B709-6423977F82C0}" type="slidenum">
              <a:rPr lang="en-GB" smtClean="0"/>
              <a:t>‹#›</a:t>
            </a:fld>
            <a:endParaRPr lang="en-GB"/>
          </a:p>
        </p:txBody>
      </p:sp>
    </p:spTree>
    <p:extLst>
      <p:ext uri="{BB962C8B-B14F-4D97-AF65-F5344CB8AC3E}">
        <p14:creationId xmlns:p14="http://schemas.microsoft.com/office/powerpoint/2010/main" val="2551094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4F8BCCF-4260-0F6C-710A-596F2E0D129A}"/>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endParaRPr lang="en-GB"/>
          </a:p>
        </p:txBody>
      </p:sp>
      <p:sp>
        <p:nvSpPr>
          <p:cNvPr id="3" name="Teksta vietturis 2">
            <a:extLst>
              <a:ext uri="{FF2B5EF4-FFF2-40B4-BE49-F238E27FC236}">
                <a16:creationId xmlns:a16="http://schemas.microsoft.com/office/drawing/2014/main" id="{85295288-416B-F2E8-9AA3-2E6809EAA09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30CB68C5-368A-FBF9-1D81-879C49E6AF37}"/>
              </a:ext>
            </a:extLst>
          </p:cNvPr>
          <p:cNvSpPr>
            <a:spLocks noGrp="1"/>
          </p:cNvSpPr>
          <p:nvPr>
            <p:ph type="dt" sz="half" idx="10"/>
          </p:nvPr>
        </p:nvSpPr>
        <p:spPr/>
        <p:txBody>
          <a:bodyPr/>
          <a:lstStyle/>
          <a:p>
            <a:fld id="{B432705C-74B4-4C90-8948-B977D0B534CF}" type="datetimeFigureOut">
              <a:rPr lang="en-GB" smtClean="0"/>
              <a:t>15/01/2024</a:t>
            </a:fld>
            <a:endParaRPr lang="en-GB"/>
          </a:p>
        </p:txBody>
      </p:sp>
      <p:sp>
        <p:nvSpPr>
          <p:cNvPr id="5" name="Kājenes vietturis 4">
            <a:extLst>
              <a:ext uri="{FF2B5EF4-FFF2-40B4-BE49-F238E27FC236}">
                <a16:creationId xmlns:a16="http://schemas.microsoft.com/office/drawing/2014/main" id="{09CC8A5A-8BD0-B8AB-E464-BB40D1E37421}"/>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id="{AC8A1DF2-436D-1E98-9D90-7472FF4BF01A}"/>
              </a:ext>
            </a:extLst>
          </p:cNvPr>
          <p:cNvSpPr>
            <a:spLocks noGrp="1"/>
          </p:cNvSpPr>
          <p:nvPr>
            <p:ph type="sldNum" sz="quarter" idx="12"/>
          </p:nvPr>
        </p:nvSpPr>
        <p:spPr/>
        <p:txBody>
          <a:bodyPr/>
          <a:lstStyle/>
          <a:p>
            <a:fld id="{4F45ECFA-D5EC-4DA5-B709-6423977F82C0}" type="slidenum">
              <a:rPr lang="en-GB" smtClean="0"/>
              <a:t>‹#›</a:t>
            </a:fld>
            <a:endParaRPr lang="en-GB"/>
          </a:p>
        </p:txBody>
      </p:sp>
    </p:spTree>
    <p:extLst>
      <p:ext uri="{BB962C8B-B14F-4D97-AF65-F5344CB8AC3E}">
        <p14:creationId xmlns:p14="http://schemas.microsoft.com/office/powerpoint/2010/main" val="4190576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A4BD5A6-5F12-FE2D-A50B-362EEC697E8C}"/>
              </a:ext>
            </a:extLst>
          </p:cNvPr>
          <p:cNvSpPr>
            <a:spLocks noGrp="1"/>
          </p:cNvSpPr>
          <p:nvPr>
            <p:ph type="title"/>
          </p:nvPr>
        </p:nvSpPr>
        <p:spPr/>
        <p:txBody>
          <a:bodyPr/>
          <a:lstStyle/>
          <a:p>
            <a:r>
              <a:rPr lang="lv-LV"/>
              <a:t>Rediģēt šablona virsraksta stilu</a:t>
            </a:r>
            <a:endParaRPr lang="en-GB"/>
          </a:p>
        </p:txBody>
      </p:sp>
      <p:sp>
        <p:nvSpPr>
          <p:cNvPr id="3" name="Satura vietturis 2">
            <a:extLst>
              <a:ext uri="{FF2B5EF4-FFF2-40B4-BE49-F238E27FC236}">
                <a16:creationId xmlns:a16="http://schemas.microsoft.com/office/drawing/2014/main" id="{CC8CE4E8-9382-4EFF-117C-3DB74E0010CE}"/>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Satura vietturis 3">
            <a:extLst>
              <a:ext uri="{FF2B5EF4-FFF2-40B4-BE49-F238E27FC236}">
                <a16:creationId xmlns:a16="http://schemas.microsoft.com/office/drawing/2014/main" id="{26E6BDF5-7625-AA8C-0F36-6A4489A24C15}"/>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5" name="Datuma vietturis 4">
            <a:extLst>
              <a:ext uri="{FF2B5EF4-FFF2-40B4-BE49-F238E27FC236}">
                <a16:creationId xmlns:a16="http://schemas.microsoft.com/office/drawing/2014/main" id="{F2D7AF9F-37EC-6090-86B6-54C6BD4C8103}"/>
              </a:ext>
            </a:extLst>
          </p:cNvPr>
          <p:cNvSpPr>
            <a:spLocks noGrp="1"/>
          </p:cNvSpPr>
          <p:nvPr>
            <p:ph type="dt" sz="half" idx="10"/>
          </p:nvPr>
        </p:nvSpPr>
        <p:spPr/>
        <p:txBody>
          <a:bodyPr/>
          <a:lstStyle/>
          <a:p>
            <a:fld id="{B432705C-74B4-4C90-8948-B977D0B534CF}" type="datetimeFigureOut">
              <a:rPr lang="en-GB" smtClean="0"/>
              <a:t>15/01/2024</a:t>
            </a:fld>
            <a:endParaRPr lang="en-GB"/>
          </a:p>
        </p:txBody>
      </p:sp>
      <p:sp>
        <p:nvSpPr>
          <p:cNvPr id="6" name="Kājenes vietturis 5">
            <a:extLst>
              <a:ext uri="{FF2B5EF4-FFF2-40B4-BE49-F238E27FC236}">
                <a16:creationId xmlns:a16="http://schemas.microsoft.com/office/drawing/2014/main" id="{CF3B84CA-D757-6812-1F8F-FC6E6571ACB9}"/>
              </a:ext>
            </a:extLst>
          </p:cNvPr>
          <p:cNvSpPr>
            <a:spLocks noGrp="1"/>
          </p:cNvSpPr>
          <p:nvPr>
            <p:ph type="ftr" sz="quarter" idx="11"/>
          </p:nvPr>
        </p:nvSpPr>
        <p:spPr/>
        <p:txBody>
          <a:bodyPr/>
          <a:lstStyle/>
          <a:p>
            <a:endParaRPr lang="en-GB"/>
          </a:p>
        </p:txBody>
      </p:sp>
      <p:sp>
        <p:nvSpPr>
          <p:cNvPr id="7" name="Slaida numura vietturis 6">
            <a:extLst>
              <a:ext uri="{FF2B5EF4-FFF2-40B4-BE49-F238E27FC236}">
                <a16:creationId xmlns:a16="http://schemas.microsoft.com/office/drawing/2014/main" id="{470D81EE-DBAB-23CA-220D-2AB0B698972D}"/>
              </a:ext>
            </a:extLst>
          </p:cNvPr>
          <p:cNvSpPr>
            <a:spLocks noGrp="1"/>
          </p:cNvSpPr>
          <p:nvPr>
            <p:ph type="sldNum" sz="quarter" idx="12"/>
          </p:nvPr>
        </p:nvSpPr>
        <p:spPr/>
        <p:txBody>
          <a:bodyPr/>
          <a:lstStyle/>
          <a:p>
            <a:fld id="{4F45ECFA-D5EC-4DA5-B709-6423977F82C0}" type="slidenum">
              <a:rPr lang="en-GB" smtClean="0"/>
              <a:t>‹#›</a:t>
            </a:fld>
            <a:endParaRPr lang="en-GB"/>
          </a:p>
        </p:txBody>
      </p:sp>
    </p:spTree>
    <p:extLst>
      <p:ext uri="{BB962C8B-B14F-4D97-AF65-F5344CB8AC3E}">
        <p14:creationId xmlns:p14="http://schemas.microsoft.com/office/powerpoint/2010/main" val="781499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F9EDAE4-59B7-8BAC-2D21-C13A1E4FA912}"/>
              </a:ext>
            </a:extLst>
          </p:cNvPr>
          <p:cNvSpPr>
            <a:spLocks noGrp="1"/>
          </p:cNvSpPr>
          <p:nvPr>
            <p:ph type="title"/>
          </p:nvPr>
        </p:nvSpPr>
        <p:spPr>
          <a:xfrm>
            <a:off x="839788" y="365125"/>
            <a:ext cx="10515600" cy="1325563"/>
          </a:xfrm>
        </p:spPr>
        <p:txBody>
          <a:bodyPr/>
          <a:lstStyle/>
          <a:p>
            <a:r>
              <a:rPr lang="lv-LV"/>
              <a:t>Rediģēt šablona virsraksta stilu</a:t>
            </a:r>
            <a:endParaRPr lang="en-GB"/>
          </a:p>
        </p:txBody>
      </p:sp>
      <p:sp>
        <p:nvSpPr>
          <p:cNvPr id="3" name="Teksta vietturis 2">
            <a:extLst>
              <a:ext uri="{FF2B5EF4-FFF2-40B4-BE49-F238E27FC236}">
                <a16:creationId xmlns:a16="http://schemas.microsoft.com/office/drawing/2014/main" id="{5D6CA91B-D014-766E-5ACD-6327677BE1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5001607B-FA83-E630-B494-166F8249A148}"/>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5" name="Teksta vietturis 4">
            <a:extLst>
              <a:ext uri="{FF2B5EF4-FFF2-40B4-BE49-F238E27FC236}">
                <a16:creationId xmlns:a16="http://schemas.microsoft.com/office/drawing/2014/main" id="{D9384118-290C-40AA-56BB-A53065B9A5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C3C40C71-199B-4F4E-03B9-2E932486BCA8}"/>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7" name="Datuma vietturis 6">
            <a:extLst>
              <a:ext uri="{FF2B5EF4-FFF2-40B4-BE49-F238E27FC236}">
                <a16:creationId xmlns:a16="http://schemas.microsoft.com/office/drawing/2014/main" id="{442D4851-3530-B4F3-B2E8-C1ACDC23DEBB}"/>
              </a:ext>
            </a:extLst>
          </p:cNvPr>
          <p:cNvSpPr>
            <a:spLocks noGrp="1"/>
          </p:cNvSpPr>
          <p:nvPr>
            <p:ph type="dt" sz="half" idx="10"/>
          </p:nvPr>
        </p:nvSpPr>
        <p:spPr/>
        <p:txBody>
          <a:bodyPr/>
          <a:lstStyle/>
          <a:p>
            <a:fld id="{B432705C-74B4-4C90-8948-B977D0B534CF}" type="datetimeFigureOut">
              <a:rPr lang="en-GB" smtClean="0"/>
              <a:t>15/01/2024</a:t>
            </a:fld>
            <a:endParaRPr lang="en-GB"/>
          </a:p>
        </p:txBody>
      </p:sp>
      <p:sp>
        <p:nvSpPr>
          <p:cNvPr id="8" name="Kājenes vietturis 7">
            <a:extLst>
              <a:ext uri="{FF2B5EF4-FFF2-40B4-BE49-F238E27FC236}">
                <a16:creationId xmlns:a16="http://schemas.microsoft.com/office/drawing/2014/main" id="{1A2C8F20-1D06-15ED-B67F-7D7026EFE84E}"/>
              </a:ext>
            </a:extLst>
          </p:cNvPr>
          <p:cNvSpPr>
            <a:spLocks noGrp="1"/>
          </p:cNvSpPr>
          <p:nvPr>
            <p:ph type="ftr" sz="quarter" idx="11"/>
          </p:nvPr>
        </p:nvSpPr>
        <p:spPr/>
        <p:txBody>
          <a:bodyPr/>
          <a:lstStyle/>
          <a:p>
            <a:endParaRPr lang="en-GB"/>
          </a:p>
        </p:txBody>
      </p:sp>
      <p:sp>
        <p:nvSpPr>
          <p:cNvPr id="9" name="Slaida numura vietturis 8">
            <a:extLst>
              <a:ext uri="{FF2B5EF4-FFF2-40B4-BE49-F238E27FC236}">
                <a16:creationId xmlns:a16="http://schemas.microsoft.com/office/drawing/2014/main" id="{72EE6659-5EA5-07E7-135B-9A0AA74DEDDA}"/>
              </a:ext>
            </a:extLst>
          </p:cNvPr>
          <p:cNvSpPr>
            <a:spLocks noGrp="1"/>
          </p:cNvSpPr>
          <p:nvPr>
            <p:ph type="sldNum" sz="quarter" idx="12"/>
          </p:nvPr>
        </p:nvSpPr>
        <p:spPr/>
        <p:txBody>
          <a:bodyPr/>
          <a:lstStyle/>
          <a:p>
            <a:fld id="{4F45ECFA-D5EC-4DA5-B709-6423977F82C0}" type="slidenum">
              <a:rPr lang="en-GB" smtClean="0"/>
              <a:t>‹#›</a:t>
            </a:fld>
            <a:endParaRPr lang="en-GB"/>
          </a:p>
        </p:txBody>
      </p:sp>
    </p:spTree>
    <p:extLst>
      <p:ext uri="{BB962C8B-B14F-4D97-AF65-F5344CB8AC3E}">
        <p14:creationId xmlns:p14="http://schemas.microsoft.com/office/powerpoint/2010/main" val="3343225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46A24B4-D8C1-C272-E922-8DC076069CF9}"/>
              </a:ext>
            </a:extLst>
          </p:cNvPr>
          <p:cNvSpPr>
            <a:spLocks noGrp="1"/>
          </p:cNvSpPr>
          <p:nvPr>
            <p:ph type="title"/>
          </p:nvPr>
        </p:nvSpPr>
        <p:spPr/>
        <p:txBody>
          <a:bodyPr/>
          <a:lstStyle/>
          <a:p>
            <a:r>
              <a:rPr lang="lv-LV"/>
              <a:t>Rediģēt šablona virsraksta stilu</a:t>
            </a:r>
            <a:endParaRPr lang="en-GB"/>
          </a:p>
        </p:txBody>
      </p:sp>
      <p:sp>
        <p:nvSpPr>
          <p:cNvPr id="3" name="Datuma vietturis 2">
            <a:extLst>
              <a:ext uri="{FF2B5EF4-FFF2-40B4-BE49-F238E27FC236}">
                <a16:creationId xmlns:a16="http://schemas.microsoft.com/office/drawing/2014/main" id="{4076A27A-FD17-0D2F-3673-7F67A7226086}"/>
              </a:ext>
            </a:extLst>
          </p:cNvPr>
          <p:cNvSpPr>
            <a:spLocks noGrp="1"/>
          </p:cNvSpPr>
          <p:nvPr>
            <p:ph type="dt" sz="half" idx="10"/>
          </p:nvPr>
        </p:nvSpPr>
        <p:spPr/>
        <p:txBody>
          <a:bodyPr/>
          <a:lstStyle/>
          <a:p>
            <a:fld id="{B432705C-74B4-4C90-8948-B977D0B534CF}" type="datetimeFigureOut">
              <a:rPr lang="en-GB" smtClean="0"/>
              <a:t>15/01/2024</a:t>
            </a:fld>
            <a:endParaRPr lang="en-GB"/>
          </a:p>
        </p:txBody>
      </p:sp>
      <p:sp>
        <p:nvSpPr>
          <p:cNvPr id="4" name="Kājenes vietturis 3">
            <a:extLst>
              <a:ext uri="{FF2B5EF4-FFF2-40B4-BE49-F238E27FC236}">
                <a16:creationId xmlns:a16="http://schemas.microsoft.com/office/drawing/2014/main" id="{F8957FFF-7BB1-4CE2-6B7D-7ADF1BFAD627}"/>
              </a:ext>
            </a:extLst>
          </p:cNvPr>
          <p:cNvSpPr>
            <a:spLocks noGrp="1"/>
          </p:cNvSpPr>
          <p:nvPr>
            <p:ph type="ftr" sz="quarter" idx="11"/>
          </p:nvPr>
        </p:nvSpPr>
        <p:spPr/>
        <p:txBody>
          <a:bodyPr/>
          <a:lstStyle/>
          <a:p>
            <a:endParaRPr lang="en-GB"/>
          </a:p>
        </p:txBody>
      </p:sp>
      <p:sp>
        <p:nvSpPr>
          <p:cNvPr id="5" name="Slaida numura vietturis 4">
            <a:extLst>
              <a:ext uri="{FF2B5EF4-FFF2-40B4-BE49-F238E27FC236}">
                <a16:creationId xmlns:a16="http://schemas.microsoft.com/office/drawing/2014/main" id="{AD0BDEA6-A833-6670-28B3-633072A945FF}"/>
              </a:ext>
            </a:extLst>
          </p:cNvPr>
          <p:cNvSpPr>
            <a:spLocks noGrp="1"/>
          </p:cNvSpPr>
          <p:nvPr>
            <p:ph type="sldNum" sz="quarter" idx="12"/>
          </p:nvPr>
        </p:nvSpPr>
        <p:spPr/>
        <p:txBody>
          <a:bodyPr/>
          <a:lstStyle/>
          <a:p>
            <a:fld id="{4F45ECFA-D5EC-4DA5-B709-6423977F82C0}" type="slidenum">
              <a:rPr lang="en-GB" smtClean="0"/>
              <a:t>‹#›</a:t>
            </a:fld>
            <a:endParaRPr lang="en-GB"/>
          </a:p>
        </p:txBody>
      </p:sp>
    </p:spTree>
    <p:extLst>
      <p:ext uri="{BB962C8B-B14F-4D97-AF65-F5344CB8AC3E}">
        <p14:creationId xmlns:p14="http://schemas.microsoft.com/office/powerpoint/2010/main" val="277301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3E09D85F-BC1D-EF74-108E-50C42D2B6FA9}"/>
              </a:ext>
            </a:extLst>
          </p:cNvPr>
          <p:cNvSpPr>
            <a:spLocks noGrp="1"/>
          </p:cNvSpPr>
          <p:nvPr>
            <p:ph type="dt" sz="half" idx="10"/>
          </p:nvPr>
        </p:nvSpPr>
        <p:spPr/>
        <p:txBody>
          <a:bodyPr/>
          <a:lstStyle/>
          <a:p>
            <a:fld id="{B432705C-74B4-4C90-8948-B977D0B534CF}" type="datetimeFigureOut">
              <a:rPr lang="en-GB" smtClean="0"/>
              <a:t>15/01/2024</a:t>
            </a:fld>
            <a:endParaRPr lang="en-GB"/>
          </a:p>
        </p:txBody>
      </p:sp>
      <p:sp>
        <p:nvSpPr>
          <p:cNvPr id="3" name="Kājenes vietturis 2">
            <a:extLst>
              <a:ext uri="{FF2B5EF4-FFF2-40B4-BE49-F238E27FC236}">
                <a16:creationId xmlns:a16="http://schemas.microsoft.com/office/drawing/2014/main" id="{619121C0-D335-F1AD-1524-90B16DACA194}"/>
              </a:ext>
            </a:extLst>
          </p:cNvPr>
          <p:cNvSpPr>
            <a:spLocks noGrp="1"/>
          </p:cNvSpPr>
          <p:nvPr>
            <p:ph type="ftr" sz="quarter" idx="11"/>
          </p:nvPr>
        </p:nvSpPr>
        <p:spPr/>
        <p:txBody>
          <a:bodyPr/>
          <a:lstStyle/>
          <a:p>
            <a:endParaRPr lang="en-GB"/>
          </a:p>
        </p:txBody>
      </p:sp>
      <p:sp>
        <p:nvSpPr>
          <p:cNvPr id="4" name="Slaida numura vietturis 3">
            <a:extLst>
              <a:ext uri="{FF2B5EF4-FFF2-40B4-BE49-F238E27FC236}">
                <a16:creationId xmlns:a16="http://schemas.microsoft.com/office/drawing/2014/main" id="{69FB2CC0-4559-AE19-E378-C718742E6A3D}"/>
              </a:ext>
            </a:extLst>
          </p:cNvPr>
          <p:cNvSpPr>
            <a:spLocks noGrp="1"/>
          </p:cNvSpPr>
          <p:nvPr>
            <p:ph type="sldNum" sz="quarter" idx="12"/>
          </p:nvPr>
        </p:nvSpPr>
        <p:spPr/>
        <p:txBody>
          <a:bodyPr/>
          <a:lstStyle/>
          <a:p>
            <a:fld id="{4F45ECFA-D5EC-4DA5-B709-6423977F82C0}" type="slidenum">
              <a:rPr lang="en-GB" smtClean="0"/>
              <a:t>‹#›</a:t>
            </a:fld>
            <a:endParaRPr lang="en-GB"/>
          </a:p>
        </p:txBody>
      </p:sp>
    </p:spTree>
    <p:extLst>
      <p:ext uri="{BB962C8B-B14F-4D97-AF65-F5344CB8AC3E}">
        <p14:creationId xmlns:p14="http://schemas.microsoft.com/office/powerpoint/2010/main" val="667182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C31058F-98E1-5F3C-6A41-1B1B144CD336}"/>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endParaRPr lang="en-GB"/>
          </a:p>
        </p:txBody>
      </p:sp>
      <p:sp>
        <p:nvSpPr>
          <p:cNvPr id="3" name="Satura vietturis 2">
            <a:extLst>
              <a:ext uri="{FF2B5EF4-FFF2-40B4-BE49-F238E27FC236}">
                <a16:creationId xmlns:a16="http://schemas.microsoft.com/office/drawing/2014/main" id="{7EED9015-B757-3C6C-46A8-1CE96B9F0F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Teksta vietturis 3">
            <a:extLst>
              <a:ext uri="{FF2B5EF4-FFF2-40B4-BE49-F238E27FC236}">
                <a16:creationId xmlns:a16="http://schemas.microsoft.com/office/drawing/2014/main" id="{18B22508-FEF6-E421-3A22-D528FE7F6C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A5A1744F-0CE8-512C-C33F-DCBCF6F6B870}"/>
              </a:ext>
            </a:extLst>
          </p:cNvPr>
          <p:cNvSpPr>
            <a:spLocks noGrp="1"/>
          </p:cNvSpPr>
          <p:nvPr>
            <p:ph type="dt" sz="half" idx="10"/>
          </p:nvPr>
        </p:nvSpPr>
        <p:spPr/>
        <p:txBody>
          <a:bodyPr/>
          <a:lstStyle/>
          <a:p>
            <a:fld id="{B432705C-74B4-4C90-8948-B977D0B534CF}" type="datetimeFigureOut">
              <a:rPr lang="en-GB" smtClean="0"/>
              <a:t>15/01/2024</a:t>
            </a:fld>
            <a:endParaRPr lang="en-GB"/>
          </a:p>
        </p:txBody>
      </p:sp>
      <p:sp>
        <p:nvSpPr>
          <p:cNvPr id="6" name="Kājenes vietturis 5">
            <a:extLst>
              <a:ext uri="{FF2B5EF4-FFF2-40B4-BE49-F238E27FC236}">
                <a16:creationId xmlns:a16="http://schemas.microsoft.com/office/drawing/2014/main" id="{8D097F1D-ED54-47B0-E12C-077CB14950BD}"/>
              </a:ext>
            </a:extLst>
          </p:cNvPr>
          <p:cNvSpPr>
            <a:spLocks noGrp="1"/>
          </p:cNvSpPr>
          <p:nvPr>
            <p:ph type="ftr" sz="quarter" idx="11"/>
          </p:nvPr>
        </p:nvSpPr>
        <p:spPr/>
        <p:txBody>
          <a:bodyPr/>
          <a:lstStyle/>
          <a:p>
            <a:endParaRPr lang="en-GB"/>
          </a:p>
        </p:txBody>
      </p:sp>
      <p:sp>
        <p:nvSpPr>
          <p:cNvPr id="7" name="Slaida numura vietturis 6">
            <a:extLst>
              <a:ext uri="{FF2B5EF4-FFF2-40B4-BE49-F238E27FC236}">
                <a16:creationId xmlns:a16="http://schemas.microsoft.com/office/drawing/2014/main" id="{BA601932-1126-BCF2-CE4A-18F698C8EAF0}"/>
              </a:ext>
            </a:extLst>
          </p:cNvPr>
          <p:cNvSpPr>
            <a:spLocks noGrp="1"/>
          </p:cNvSpPr>
          <p:nvPr>
            <p:ph type="sldNum" sz="quarter" idx="12"/>
          </p:nvPr>
        </p:nvSpPr>
        <p:spPr/>
        <p:txBody>
          <a:bodyPr/>
          <a:lstStyle/>
          <a:p>
            <a:fld id="{4F45ECFA-D5EC-4DA5-B709-6423977F82C0}" type="slidenum">
              <a:rPr lang="en-GB" smtClean="0"/>
              <a:t>‹#›</a:t>
            </a:fld>
            <a:endParaRPr lang="en-GB"/>
          </a:p>
        </p:txBody>
      </p:sp>
    </p:spTree>
    <p:extLst>
      <p:ext uri="{BB962C8B-B14F-4D97-AF65-F5344CB8AC3E}">
        <p14:creationId xmlns:p14="http://schemas.microsoft.com/office/powerpoint/2010/main" val="1016302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7F22F97-86A9-28B2-7F6F-620565C29DF6}"/>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endParaRPr lang="en-GB"/>
          </a:p>
        </p:txBody>
      </p:sp>
      <p:sp>
        <p:nvSpPr>
          <p:cNvPr id="3" name="Attēla vietturis 2">
            <a:extLst>
              <a:ext uri="{FF2B5EF4-FFF2-40B4-BE49-F238E27FC236}">
                <a16:creationId xmlns:a16="http://schemas.microsoft.com/office/drawing/2014/main" id="{B63EBA6E-2514-765D-7785-B6E1CC4105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ksta vietturis 3">
            <a:extLst>
              <a:ext uri="{FF2B5EF4-FFF2-40B4-BE49-F238E27FC236}">
                <a16:creationId xmlns:a16="http://schemas.microsoft.com/office/drawing/2014/main" id="{ADB44EA4-8187-EF27-EF42-A76E14666C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0F7B26D4-96F5-8AED-64E3-3CC3F521964F}"/>
              </a:ext>
            </a:extLst>
          </p:cNvPr>
          <p:cNvSpPr>
            <a:spLocks noGrp="1"/>
          </p:cNvSpPr>
          <p:nvPr>
            <p:ph type="dt" sz="half" idx="10"/>
          </p:nvPr>
        </p:nvSpPr>
        <p:spPr/>
        <p:txBody>
          <a:bodyPr/>
          <a:lstStyle/>
          <a:p>
            <a:fld id="{B432705C-74B4-4C90-8948-B977D0B534CF}" type="datetimeFigureOut">
              <a:rPr lang="en-GB" smtClean="0"/>
              <a:t>15/01/2024</a:t>
            </a:fld>
            <a:endParaRPr lang="en-GB"/>
          </a:p>
        </p:txBody>
      </p:sp>
      <p:sp>
        <p:nvSpPr>
          <p:cNvPr id="6" name="Kājenes vietturis 5">
            <a:extLst>
              <a:ext uri="{FF2B5EF4-FFF2-40B4-BE49-F238E27FC236}">
                <a16:creationId xmlns:a16="http://schemas.microsoft.com/office/drawing/2014/main" id="{48791920-0BD3-A984-7422-736BCD147A85}"/>
              </a:ext>
            </a:extLst>
          </p:cNvPr>
          <p:cNvSpPr>
            <a:spLocks noGrp="1"/>
          </p:cNvSpPr>
          <p:nvPr>
            <p:ph type="ftr" sz="quarter" idx="11"/>
          </p:nvPr>
        </p:nvSpPr>
        <p:spPr/>
        <p:txBody>
          <a:bodyPr/>
          <a:lstStyle/>
          <a:p>
            <a:endParaRPr lang="en-GB"/>
          </a:p>
        </p:txBody>
      </p:sp>
      <p:sp>
        <p:nvSpPr>
          <p:cNvPr id="7" name="Slaida numura vietturis 6">
            <a:extLst>
              <a:ext uri="{FF2B5EF4-FFF2-40B4-BE49-F238E27FC236}">
                <a16:creationId xmlns:a16="http://schemas.microsoft.com/office/drawing/2014/main" id="{700691B3-0A96-8DF2-4762-BCE9BBDDAFCF}"/>
              </a:ext>
            </a:extLst>
          </p:cNvPr>
          <p:cNvSpPr>
            <a:spLocks noGrp="1"/>
          </p:cNvSpPr>
          <p:nvPr>
            <p:ph type="sldNum" sz="quarter" idx="12"/>
          </p:nvPr>
        </p:nvSpPr>
        <p:spPr/>
        <p:txBody>
          <a:bodyPr/>
          <a:lstStyle/>
          <a:p>
            <a:fld id="{4F45ECFA-D5EC-4DA5-B709-6423977F82C0}" type="slidenum">
              <a:rPr lang="en-GB" smtClean="0"/>
              <a:t>‹#›</a:t>
            </a:fld>
            <a:endParaRPr lang="en-GB"/>
          </a:p>
        </p:txBody>
      </p:sp>
    </p:spTree>
    <p:extLst>
      <p:ext uri="{BB962C8B-B14F-4D97-AF65-F5344CB8AC3E}">
        <p14:creationId xmlns:p14="http://schemas.microsoft.com/office/powerpoint/2010/main" val="1478801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08F3AAF1-DF4F-DC15-74A5-78F31FCB23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endParaRPr lang="en-GB"/>
          </a:p>
        </p:txBody>
      </p:sp>
      <p:sp>
        <p:nvSpPr>
          <p:cNvPr id="3" name="Teksta vietturis 2">
            <a:extLst>
              <a:ext uri="{FF2B5EF4-FFF2-40B4-BE49-F238E27FC236}">
                <a16:creationId xmlns:a16="http://schemas.microsoft.com/office/drawing/2014/main" id="{E5D2F213-926D-581A-C26C-A771C4361F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a:extLst>
              <a:ext uri="{FF2B5EF4-FFF2-40B4-BE49-F238E27FC236}">
                <a16:creationId xmlns:a16="http://schemas.microsoft.com/office/drawing/2014/main" id="{4F847103-950A-EEAD-0488-5C92C7F691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432705C-74B4-4C90-8948-B977D0B534CF}" type="datetimeFigureOut">
              <a:rPr lang="en-GB" smtClean="0"/>
              <a:t>15/01/2024</a:t>
            </a:fld>
            <a:endParaRPr lang="en-GB"/>
          </a:p>
        </p:txBody>
      </p:sp>
      <p:sp>
        <p:nvSpPr>
          <p:cNvPr id="5" name="Kājenes vietturis 4">
            <a:extLst>
              <a:ext uri="{FF2B5EF4-FFF2-40B4-BE49-F238E27FC236}">
                <a16:creationId xmlns:a16="http://schemas.microsoft.com/office/drawing/2014/main" id="{7303967C-9D61-EBC0-6207-B9CC46C185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aida numura vietturis 5">
            <a:extLst>
              <a:ext uri="{FF2B5EF4-FFF2-40B4-BE49-F238E27FC236}">
                <a16:creationId xmlns:a16="http://schemas.microsoft.com/office/drawing/2014/main" id="{BEABDCDD-7244-22CE-1A2D-09C708DA3A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F45ECFA-D5EC-4DA5-B709-6423977F82C0}" type="slidenum">
              <a:rPr lang="en-GB" smtClean="0"/>
              <a:t>‹#›</a:t>
            </a:fld>
            <a:endParaRPr lang="en-GB"/>
          </a:p>
        </p:txBody>
      </p:sp>
    </p:spTree>
    <p:extLst>
      <p:ext uri="{BB962C8B-B14F-4D97-AF65-F5344CB8AC3E}">
        <p14:creationId xmlns:p14="http://schemas.microsoft.com/office/powerpoint/2010/main" val="2171423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microsoft.com/office/2007/relationships/hdphoto" Target="../media/hdphoto1.wdp"/><Relationship Id="rId7" Type="http://schemas.microsoft.com/office/2007/relationships/hdphoto" Target="../media/hdphoto2.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10" Type="http://schemas.microsoft.com/office/2007/relationships/hdphoto" Target="../media/hdphoto3.wdp"/><Relationship Id="rId4" Type="http://schemas.openxmlformats.org/officeDocument/2006/relationships/image" Target="../media/image2.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microsoft.com/office/2007/relationships/hdphoto" Target="../media/hdphoto3.wdp"/><Relationship Id="rId3" Type="http://schemas.microsoft.com/office/2007/relationships/hdphoto" Target="../media/hdphoto2.wdp"/><Relationship Id="rId7"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5.png"/><Relationship Id="rId5" Type="http://schemas.microsoft.com/office/2007/relationships/hdphoto" Target="../media/hdphoto4.wdp"/><Relationship Id="rId10" Type="http://schemas.microsoft.com/office/2007/relationships/hdphoto" Target="../media/hdphoto5.wdp"/><Relationship Id="rId4" Type="http://schemas.openxmlformats.org/officeDocument/2006/relationships/image" Target="../media/image7.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microsoft.com/office/2007/relationships/hdphoto" Target="../media/hdphoto1.wdp"/><Relationship Id="rId7" Type="http://schemas.microsoft.com/office/2007/relationships/hdphoto" Target="../media/hdphoto2.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10" Type="http://schemas.microsoft.com/office/2007/relationships/hdphoto" Target="../media/hdphoto3.wdp"/><Relationship Id="rId4" Type="http://schemas.openxmlformats.org/officeDocument/2006/relationships/image" Target="../media/image2.png"/><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microsoft.com/office/2007/relationships/hdphoto" Target="../media/hdphoto3.wdp"/><Relationship Id="rId3" Type="http://schemas.microsoft.com/office/2007/relationships/hdphoto" Target="../media/hdphoto2.wdp"/><Relationship Id="rId7"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5.png"/><Relationship Id="rId5" Type="http://schemas.microsoft.com/office/2007/relationships/hdphoto" Target="../media/hdphoto4.wdp"/><Relationship Id="rId10" Type="http://schemas.microsoft.com/office/2007/relationships/hdphoto" Target="../media/hdphoto5.wdp"/><Relationship Id="rId4" Type="http://schemas.openxmlformats.org/officeDocument/2006/relationships/image" Target="../media/image7.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Oval 84">
            <a:extLst>
              <a:ext uri="{FF2B5EF4-FFF2-40B4-BE49-F238E27FC236}">
                <a16:creationId xmlns:a16="http://schemas.microsoft.com/office/drawing/2014/main" id="{DC70383E-456E-F383-5D7A-8CDB9F5A3824}"/>
              </a:ext>
            </a:extLst>
          </p:cNvPr>
          <p:cNvSpPr/>
          <p:nvPr/>
        </p:nvSpPr>
        <p:spPr>
          <a:xfrm>
            <a:off x="-3942867" y="1566465"/>
            <a:ext cx="5195096" cy="5195096"/>
          </a:xfrm>
          <a:prstGeom prst="ellipse">
            <a:avLst/>
          </a:prstGeom>
          <a:noFill/>
          <a:ln w="127000">
            <a:gradFill>
              <a:gsLst>
                <a:gs pos="0">
                  <a:srgbClr val="4D8FB9">
                    <a:alpha val="20000"/>
                  </a:srgbClr>
                </a:gs>
                <a:gs pos="100000">
                  <a:srgbClr val="88CADF">
                    <a:alpha val="20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6" name="Oval 85">
            <a:extLst>
              <a:ext uri="{FF2B5EF4-FFF2-40B4-BE49-F238E27FC236}">
                <a16:creationId xmlns:a16="http://schemas.microsoft.com/office/drawing/2014/main" id="{A765145F-A46E-109E-FAD3-42F3B2BC7347}"/>
              </a:ext>
            </a:extLst>
          </p:cNvPr>
          <p:cNvSpPr/>
          <p:nvPr/>
        </p:nvSpPr>
        <p:spPr>
          <a:xfrm>
            <a:off x="11523994" y="4344262"/>
            <a:ext cx="1358663" cy="1358663"/>
          </a:xfrm>
          <a:prstGeom prst="ellipse">
            <a:avLst/>
          </a:prstGeom>
          <a:noFill/>
          <a:ln w="508000">
            <a:gradFill>
              <a:gsLst>
                <a:gs pos="0">
                  <a:srgbClr val="4D8FB9">
                    <a:alpha val="20000"/>
                  </a:srgbClr>
                </a:gs>
                <a:gs pos="100000">
                  <a:srgbClr val="88CADF">
                    <a:alpha val="20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Rectangle: Rounded Corners 36">
            <a:extLst>
              <a:ext uri="{FF2B5EF4-FFF2-40B4-BE49-F238E27FC236}">
                <a16:creationId xmlns:a16="http://schemas.microsoft.com/office/drawing/2014/main" id="{3EDCF0CC-63FE-8D24-944B-E5566BD23C38}"/>
              </a:ext>
            </a:extLst>
          </p:cNvPr>
          <p:cNvSpPr/>
          <p:nvPr/>
        </p:nvSpPr>
        <p:spPr>
          <a:xfrm>
            <a:off x="1797901" y="3482319"/>
            <a:ext cx="3672436" cy="2680515"/>
          </a:xfrm>
          <a:prstGeom prst="roundRect">
            <a:avLst>
              <a:gd name="adj" fmla="val 6405"/>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3" name="Oval 82">
            <a:extLst>
              <a:ext uri="{FF2B5EF4-FFF2-40B4-BE49-F238E27FC236}">
                <a16:creationId xmlns:a16="http://schemas.microsoft.com/office/drawing/2014/main" id="{A84F7770-A2D5-CD92-365D-C589A1AD2287}"/>
              </a:ext>
            </a:extLst>
          </p:cNvPr>
          <p:cNvSpPr/>
          <p:nvPr/>
        </p:nvSpPr>
        <p:spPr>
          <a:xfrm>
            <a:off x="8593664" y="-2374393"/>
            <a:ext cx="4412457" cy="4412457"/>
          </a:xfrm>
          <a:prstGeom prst="ellipse">
            <a:avLst/>
          </a:prstGeom>
          <a:noFill/>
          <a:ln w="635000">
            <a:gradFill>
              <a:gsLst>
                <a:gs pos="0">
                  <a:srgbClr val="4D8FB9">
                    <a:alpha val="20000"/>
                  </a:srgbClr>
                </a:gs>
                <a:gs pos="100000">
                  <a:srgbClr val="88CADF">
                    <a:alpha val="20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Oval 83">
            <a:extLst>
              <a:ext uri="{FF2B5EF4-FFF2-40B4-BE49-F238E27FC236}">
                <a16:creationId xmlns:a16="http://schemas.microsoft.com/office/drawing/2014/main" id="{7DE734EB-939F-4028-B73C-603B522AAC79}"/>
              </a:ext>
            </a:extLst>
          </p:cNvPr>
          <p:cNvSpPr/>
          <p:nvPr/>
        </p:nvSpPr>
        <p:spPr>
          <a:xfrm>
            <a:off x="1735375" y="-120932"/>
            <a:ext cx="2112963" cy="2112963"/>
          </a:xfrm>
          <a:prstGeom prst="ellipse">
            <a:avLst/>
          </a:prstGeom>
          <a:noFill/>
          <a:ln w="254000">
            <a:gradFill>
              <a:gsLst>
                <a:gs pos="0">
                  <a:srgbClr val="4D8FB9">
                    <a:alpha val="20000"/>
                  </a:srgbClr>
                </a:gs>
                <a:gs pos="100000">
                  <a:srgbClr val="88CADF">
                    <a:alpha val="20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Shape 756">
            <a:extLst>
              <a:ext uri="{FF2B5EF4-FFF2-40B4-BE49-F238E27FC236}">
                <a16:creationId xmlns:a16="http://schemas.microsoft.com/office/drawing/2014/main" id="{BD36D9C8-3680-1DE5-09C6-7495A40AA47D}"/>
              </a:ext>
            </a:extLst>
          </p:cNvPr>
          <p:cNvSpPr/>
          <p:nvPr/>
        </p:nvSpPr>
        <p:spPr>
          <a:xfrm>
            <a:off x="0" y="456153"/>
            <a:ext cx="12192000" cy="420628"/>
          </a:xfrm>
          <a:prstGeom prst="rect">
            <a:avLst/>
          </a:prstGeom>
          <a:ln w="12700">
            <a:miter lim="400000"/>
          </a:ln>
          <a:extLst>
            <a:ext uri="{C572A759-6A51-4108-AA02-DFA0A04FC94B}">
              <ma14:wrappingTextBoxFlag xmlns="" xmlns:ma14="http://schemas.microsoft.com/office/mac/drawingml/2011/main" val="1"/>
            </a:ext>
          </a:extLst>
        </p:spPr>
        <p:txBody>
          <a:bodyPr wrap="square" lIns="25400" tIns="25400" rIns="25400" bIns="25400" anchor="ctr">
            <a:spAutoFit/>
          </a:bodyPr>
          <a:lstStyle>
            <a:lvl1pPr>
              <a:defRPr sz="6000" cap="all" spc="300">
                <a:latin typeface="Lato Bold"/>
                <a:ea typeface="Lato Bold"/>
                <a:cs typeface="Lato Bold"/>
                <a:sym typeface="Lato Bold"/>
              </a:defRPr>
            </a:lvl1pPr>
          </a:lstStyle>
          <a:p>
            <a:pPr algn="ctr" defTabSz="412750" hangingPunct="0">
              <a:defRPr/>
            </a:pPr>
            <a:r>
              <a:rPr lang="en-GB"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Supervisory </a:t>
            </a:r>
            <a:r>
              <a:rPr lang="lv-LV"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And </a:t>
            </a:r>
            <a:r>
              <a:rPr lang="lv-LV" sz="2400" kern="0" spc="0" dirty="0" err="1">
                <a:solidFill>
                  <a:srgbClr val="000000"/>
                </a:solidFill>
                <a:latin typeface="Inter SemiBold" panose="020B0502030000000004" pitchFamily="34" charset="0"/>
                <a:ea typeface="Inter SemiBold" panose="020B0502030000000004" pitchFamily="34" charset="0"/>
                <a:cs typeface="Tahoma" panose="020B0604030504040204" pitchFamily="34" charset="0"/>
              </a:rPr>
              <a:t>Management</a:t>
            </a:r>
            <a:r>
              <a:rPr lang="lv-LV"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 </a:t>
            </a:r>
            <a:r>
              <a:rPr lang="en-GB"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Board </a:t>
            </a:r>
            <a:r>
              <a:rPr lang="lv-LV"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 ENG</a:t>
            </a:r>
            <a:endParaRPr lang="en-GB"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endParaRPr>
          </a:p>
        </p:txBody>
      </p:sp>
      <p:grpSp>
        <p:nvGrpSpPr>
          <p:cNvPr id="80" name="Group 79">
            <a:extLst>
              <a:ext uri="{FF2B5EF4-FFF2-40B4-BE49-F238E27FC236}">
                <a16:creationId xmlns:a16="http://schemas.microsoft.com/office/drawing/2014/main" id="{F95B7D1D-B6CE-5289-B64D-6F971AE445F7}"/>
              </a:ext>
            </a:extLst>
          </p:cNvPr>
          <p:cNvGrpSpPr/>
          <p:nvPr/>
        </p:nvGrpSpPr>
        <p:grpSpPr>
          <a:xfrm>
            <a:off x="1909977" y="1780158"/>
            <a:ext cx="3723590" cy="1271874"/>
            <a:chOff x="766763" y="1268413"/>
            <a:chExt cx="3723590" cy="1271874"/>
          </a:xfrm>
        </p:grpSpPr>
        <p:sp>
          <p:nvSpPr>
            <p:cNvPr id="3" name="TextBox 2">
              <a:extLst>
                <a:ext uri="{FF2B5EF4-FFF2-40B4-BE49-F238E27FC236}">
                  <a16:creationId xmlns:a16="http://schemas.microsoft.com/office/drawing/2014/main" id="{67A76917-5F09-66FA-013D-E37206A078CA}"/>
                </a:ext>
              </a:extLst>
            </p:cNvPr>
            <p:cNvSpPr txBox="1"/>
            <p:nvPr/>
          </p:nvSpPr>
          <p:spPr>
            <a:xfrm>
              <a:off x="2176206" y="1431678"/>
              <a:ext cx="2314147" cy="984885"/>
            </a:xfrm>
            <a:prstGeom prst="rect">
              <a:avLst/>
            </a:prstGeom>
            <a:noFill/>
          </p:spPr>
          <p:txBody>
            <a:bodyPr wrap="square" lIns="0" tIns="0" rIns="0" bIns="0" rtlCol="0">
              <a:spAutoFit/>
            </a:bodyPr>
            <a:lstStyle/>
            <a:p>
              <a:r>
                <a:rPr lang="af-ZA" sz="1600" dirty="0">
                  <a:latin typeface="Inter SemiBold" panose="020B0502030000000004" pitchFamily="34" charset="0"/>
                  <a:ea typeface="Inter SemiBold" panose="020B0502030000000004" pitchFamily="34" charset="0"/>
                  <a:cs typeface="Poppins ExtraLight" panose="00000300000000000000" pitchFamily="2" charset="0"/>
                </a:rPr>
                <a:t>Maralbek Gabdsattarov</a:t>
              </a:r>
            </a:p>
            <a:p>
              <a:endParaRPr lang="ru-RU" sz="1200" dirty="0">
                <a:latin typeface="Inter Light" panose="020B0502030000000004" pitchFamily="34" charset="0"/>
                <a:ea typeface="Inter Light" panose="020B0502030000000004" pitchFamily="34" charset="0"/>
                <a:cs typeface="Poppins ExtraLight" panose="00000300000000000000" pitchFamily="2" charset="0"/>
              </a:endParaRPr>
            </a:p>
            <a:p>
              <a:r>
                <a:rPr lang="en-US" sz="1000" dirty="0">
                  <a:latin typeface="Inter Light" panose="020B0502030000000004" pitchFamily="34" charset="0"/>
                  <a:ea typeface="Inter Light" panose="020B0502030000000004" pitchFamily="34" charset="0"/>
                  <a:cs typeface="Poppins ExtraLight" panose="00000300000000000000" pitchFamily="2" charset="0"/>
                </a:rPr>
                <a:t>Chairman of the Supervisory Board</a:t>
              </a:r>
              <a:br>
                <a:rPr lang="en-US" sz="1000" dirty="0">
                  <a:latin typeface="Inter Light" panose="020B0502030000000004" pitchFamily="34" charset="0"/>
                  <a:ea typeface="Inter Light" panose="020B0502030000000004" pitchFamily="34" charset="0"/>
                  <a:cs typeface="Poppins ExtraLight" panose="00000300000000000000" pitchFamily="2" charset="0"/>
                </a:rPr>
              </a:br>
              <a:r>
                <a:rPr lang="en-US" sz="1000" dirty="0">
                  <a:latin typeface="Inter Light" panose="020B0502030000000004" pitchFamily="34" charset="0"/>
                  <a:ea typeface="Inter Light" panose="020B0502030000000004" pitchFamily="34" charset="0"/>
                  <a:cs typeface="Poppins ExtraLight" panose="00000300000000000000" pitchFamily="2" charset="0"/>
                </a:rPr>
                <a:t>of Harper Hygienics S.A. &amp; </a:t>
              </a:r>
              <a:r>
                <a:rPr lang="en-US" sz="1000" dirty="0" err="1">
                  <a:latin typeface="Inter Light" panose="020B0502030000000004" pitchFamily="34" charset="0"/>
                  <a:ea typeface="Inter Light" panose="020B0502030000000004" pitchFamily="34" charset="0"/>
                  <a:cs typeface="Poppins ExtraLight" panose="00000300000000000000" pitchFamily="2" charset="0"/>
                </a:rPr>
                <a:t>iCotton</a:t>
              </a:r>
              <a:r>
                <a:rPr lang="en-US" sz="1000" dirty="0">
                  <a:latin typeface="Inter Light" panose="020B0502030000000004" pitchFamily="34" charset="0"/>
                  <a:ea typeface="Inter Light" panose="020B0502030000000004" pitchFamily="34" charset="0"/>
                  <a:cs typeface="Poppins ExtraLight" panose="00000300000000000000" pitchFamily="2" charset="0"/>
                </a:rPr>
                <a:t> SIA</a:t>
              </a:r>
            </a:p>
          </p:txBody>
        </p:sp>
        <p:grpSp>
          <p:nvGrpSpPr>
            <p:cNvPr id="11" name="Group 10">
              <a:extLst>
                <a:ext uri="{FF2B5EF4-FFF2-40B4-BE49-F238E27FC236}">
                  <a16:creationId xmlns:a16="http://schemas.microsoft.com/office/drawing/2014/main" id="{BD79EBAD-72A8-318F-3E82-E94ECCA5508D}"/>
                </a:ext>
              </a:extLst>
            </p:cNvPr>
            <p:cNvGrpSpPr/>
            <p:nvPr/>
          </p:nvGrpSpPr>
          <p:grpSpPr>
            <a:xfrm>
              <a:off x="766763" y="1268413"/>
              <a:ext cx="1271874" cy="1271874"/>
              <a:chOff x="617886" y="827927"/>
              <a:chExt cx="1271874" cy="1271874"/>
            </a:xfrm>
          </p:grpSpPr>
          <p:pic>
            <p:nvPicPr>
              <p:cNvPr id="12" name="Picture 11" descr="Габдсаттаров Маралбек Габдель">
                <a:extLst>
                  <a:ext uri="{FF2B5EF4-FFF2-40B4-BE49-F238E27FC236}">
                    <a16:creationId xmlns:a16="http://schemas.microsoft.com/office/drawing/2014/main" id="{2BFE4B0C-0705-0805-93E2-A6373FC7B726}"/>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375" t="2064" r="1905" b="215"/>
              <a:stretch/>
            </p:blipFill>
            <p:spPr bwMode="auto">
              <a:xfrm>
                <a:off x="704934" y="914975"/>
                <a:ext cx="1097778" cy="1097778"/>
              </a:xfrm>
              <a:custGeom>
                <a:avLst/>
                <a:gdLst>
                  <a:gd name="connsiteX0" fmla="*/ 548889 w 1097778"/>
                  <a:gd name="connsiteY0" fmla="*/ 0 h 1097778"/>
                  <a:gd name="connsiteX1" fmla="*/ 1097778 w 1097778"/>
                  <a:gd name="connsiteY1" fmla="*/ 548889 h 1097778"/>
                  <a:gd name="connsiteX2" fmla="*/ 548889 w 1097778"/>
                  <a:gd name="connsiteY2" fmla="*/ 1097778 h 1097778"/>
                  <a:gd name="connsiteX3" fmla="*/ 0 w 1097778"/>
                  <a:gd name="connsiteY3" fmla="*/ 548889 h 1097778"/>
                  <a:gd name="connsiteX4" fmla="*/ 548889 w 1097778"/>
                  <a:gd name="connsiteY4" fmla="*/ 0 h 1097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778" h="1097778">
                    <a:moveTo>
                      <a:pt x="548889" y="0"/>
                    </a:moveTo>
                    <a:cubicBezTo>
                      <a:pt x="852032" y="0"/>
                      <a:pt x="1097778" y="245746"/>
                      <a:pt x="1097778" y="548889"/>
                    </a:cubicBezTo>
                    <a:cubicBezTo>
                      <a:pt x="1097778" y="852032"/>
                      <a:pt x="852032" y="1097778"/>
                      <a:pt x="548889" y="1097778"/>
                    </a:cubicBezTo>
                    <a:cubicBezTo>
                      <a:pt x="245746" y="1097778"/>
                      <a:pt x="0" y="852032"/>
                      <a:pt x="0" y="548889"/>
                    </a:cubicBezTo>
                    <a:cubicBezTo>
                      <a:pt x="0" y="245746"/>
                      <a:pt x="245746" y="0"/>
                      <a:pt x="548889" y="0"/>
                    </a:cubicBezTo>
                    <a:close/>
                  </a:path>
                </a:pathLst>
              </a:custGeom>
              <a:noFill/>
              <a:extLst>
                <a:ext uri="{909E8E84-426E-40DD-AFC4-6F175D3DCCD1}">
                  <a14:hiddenFill xmlns:a14="http://schemas.microsoft.com/office/drawing/2010/main">
                    <a:solidFill>
                      <a:srgbClr val="FFFFFF"/>
                    </a:solidFill>
                  </a14:hiddenFill>
                </a:ext>
              </a:extLst>
            </p:spPr>
          </p:pic>
          <p:sp>
            <p:nvSpPr>
              <p:cNvPr id="13" name="Oval 12">
                <a:extLst>
                  <a:ext uri="{FF2B5EF4-FFF2-40B4-BE49-F238E27FC236}">
                    <a16:creationId xmlns:a16="http://schemas.microsoft.com/office/drawing/2014/main" id="{4336C0C1-DC4A-9CDC-D727-4B0EDFCFE68C}"/>
                  </a:ext>
                </a:extLst>
              </p:cNvPr>
              <p:cNvSpPr/>
              <p:nvPr/>
            </p:nvSpPr>
            <p:spPr>
              <a:xfrm>
                <a:off x="617886" y="827927"/>
                <a:ext cx="1271874" cy="1271874"/>
              </a:xfrm>
              <a:prstGeom prst="ellipse">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a:latin typeface="Inter SemiBold" panose="020B0502030000000004" pitchFamily="34" charset="0"/>
                  <a:ea typeface="Inter SemiBold" panose="020B0502030000000004" pitchFamily="34" charset="0"/>
                </a:endParaRPr>
              </a:p>
            </p:txBody>
          </p:sp>
        </p:grpSp>
      </p:grpSp>
      <p:grpSp>
        <p:nvGrpSpPr>
          <p:cNvPr id="33" name="Group 32">
            <a:extLst>
              <a:ext uri="{FF2B5EF4-FFF2-40B4-BE49-F238E27FC236}">
                <a16:creationId xmlns:a16="http://schemas.microsoft.com/office/drawing/2014/main" id="{9E6ECAC4-29A1-BFB2-AB0F-C0717BDC4233}"/>
              </a:ext>
            </a:extLst>
          </p:cNvPr>
          <p:cNvGrpSpPr/>
          <p:nvPr/>
        </p:nvGrpSpPr>
        <p:grpSpPr>
          <a:xfrm>
            <a:off x="2131285" y="3631075"/>
            <a:ext cx="2869009" cy="1038156"/>
            <a:chOff x="6173895" y="3186865"/>
            <a:chExt cx="2869009" cy="1038156"/>
          </a:xfrm>
        </p:grpSpPr>
        <p:grpSp>
          <p:nvGrpSpPr>
            <p:cNvPr id="23" name="Group 22">
              <a:extLst>
                <a:ext uri="{FF2B5EF4-FFF2-40B4-BE49-F238E27FC236}">
                  <a16:creationId xmlns:a16="http://schemas.microsoft.com/office/drawing/2014/main" id="{8BD55426-EBF9-4817-2507-D3416B038F00}"/>
                </a:ext>
              </a:extLst>
            </p:cNvPr>
            <p:cNvGrpSpPr/>
            <p:nvPr/>
          </p:nvGrpSpPr>
          <p:grpSpPr>
            <a:xfrm>
              <a:off x="6173895" y="3186865"/>
              <a:ext cx="1038156" cy="1038156"/>
              <a:chOff x="8932106" y="827927"/>
              <a:chExt cx="1271874" cy="1271874"/>
            </a:xfrm>
          </p:grpSpPr>
          <p:pic>
            <p:nvPicPr>
              <p:cNvPr id="25" name="Picture 24">
                <a:extLst>
                  <a:ext uri="{FF2B5EF4-FFF2-40B4-BE49-F238E27FC236}">
                    <a16:creationId xmlns:a16="http://schemas.microsoft.com/office/drawing/2014/main" id="{A899A485-DE65-52B0-4402-F895F75051BC}"/>
                  </a:ext>
                </a:extLst>
              </p:cNvPr>
              <p:cNvPicPr>
                <a:picLocks noChangeAspect="1"/>
              </p:cNvPicPr>
              <p:nvPr/>
            </p:nvPicPr>
            <p:blipFill rotWithShape="1">
              <a:blip r:embed="rId4"/>
              <a:srcRect l="4124" t="-393" r="3390" b="2550"/>
              <a:stretch/>
            </p:blipFill>
            <p:spPr>
              <a:xfrm>
                <a:off x="9019154" y="914975"/>
                <a:ext cx="1097778" cy="1097778"/>
              </a:xfrm>
              <a:custGeom>
                <a:avLst/>
                <a:gdLst>
                  <a:gd name="connsiteX0" fmla="*/ 548889 w 1097778"/>
                  <a:gd name="connsiteY0" fmla="*/ 0 h 1097778"/>
                  <a:gd name="connsiteX1" fmla="*/ 1097778 w 1097778"/>
                  <a:gd name="connsiteY1" fmla="*/ 548889 h 1097778"/>
                  <a:gd name="connsiteX2" fmla="*/ 548889 w 1097778"/>
                  <a:gd name="connsiteY2" fmla="*/ 1097778 h 1097778"/>
                  <a:gd name="connsiteX3" fmla="*/ 0 w 1097778"/>
                  <a:gd name="connsiteY3" fmla="*/ 548889 h 1097778"/>
                  <a:gd name="connsiteX4" fmla="*/ 548889 w 1097778"/>
                  <a:gd name="connsiteY4" fmla="*/ 0 h 1097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778" h="1097778">
                    <a:moveTo>
                      <a:pt x="548889" y="0"/>
                    </a:moveTo>
                    <a:cubicBezTo>
                      <a:pt x="852032" y="0"/>
                      <a:pt x="1097778" y="245746"/>
                      <a:pt x="1097778" y="548889"/>
                    </a:cubicBezTo>
                    <a:cubicBezTo>
                      <a:pt x="1097778" y="852032"/>
                      <a:pt x="852032" y="1097778"/>
                      <a:pt x="548889" y="1097778"/>
                    </a:cubicBezTo>
                    <a:cubicBezTo>
                      <a:pt x="245746" y="1097778"/>
                      <a:pt x="0" y="852032"/>
                      <a:pt x="0" y="548889"/>
                    </a:cubicBezTo>
                    <a:cubicBezTo>
                      <a:pt x="0" y="245746"/>
                      <a:pt x="245746" y="0"/>
                      <a:pt x="548889" y="0"/>
                    </a:cubicBezTo>
                    <a:close/>
                  </a:path>
                </a:pathLst>
              </a:custGeom>
            </p:spPr>
          </p:pic>
          <p:sp>
            <p:nvSpPr>
              <p:cNvPr id="27" name="Oval 26">
                <a:extLst>
                  <a:ext uri="{FF2B5EF4-FFF2-40B4-BE49-F238E27FC236}">
                    <a16:creationId xmlns:a16="http://schemas.microsoft.com/office/drawing/2014/main" id="{CB6ED14C-FF97-822F-C1B0-BE0785655B20}"/>
                  </a:ext>
                </a:extLst>
              </p:cNvPr>
              <p:cNvSpPr/>
              <p:nvPr/>
            </p:nvSpPr>
            <p:spPr>
              <a:xfrm>
                <a:off x="8932106" y="827927"/>
                <a:ext cx="1271874" cy="1271874"/>
              </a:xfrm>
              <a:prstGeom prst="ellipse">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a:latin typeface="Inter SemiBold" panose="020B0502030000000004" pitchFamily="34" charset="0"/>
                  <a:ea typeface="Inter SemiBold" panose="020B0502030000000004" pitchFamily="34" charset="0"/>
                </a:endParaRPr>
              </a:p>
            </p:txBody>
          </p:sp>
        </p:grpSp>
        <p:sp>
          <p:nvSpPr>
            <p:cNvPr id="29" name="TextBox 28">
              <a:extLst>
                <a:ext uri="{FF2B5EF4-FFF2-40B4-BE49-F238E27FC236}">
                  <a16:creationId xmlns:a16="http://schemas.microsoft.com/office/drawing/2014/main" id="{F060F0D5-58AD-124E-BD77-C8A1B5CDEE6A}"/>
                </a:ext>
              </a:extLst>
            </p:cNvPr>
            <p:cNvSpPr txBox="1"/>
            <p:nvPr/>
          </p:nvSpPr>
          <p:spPr>
            <a:xfrm>
              <a:off x="7405039" y="3352000"/>
              <a:ext cx="1637865" cy="707886"/>
            </a:xfrm>
            <a:prstGeom prst="rect">
              <a:avLst/>
            </a:prstGeom>
            <a:noFill/>
          </p:spPr>
          <p:txBody>
            <a:bodyPr wrap="square" lIns="0" tIns="0" rIns="0" bIns="0" rtlCol="0">
              <a:spAutoFit/>
            </a:bodyPr>
            <a:lstStyle/>
            <a:p>
              <a:r>
                <a:rPr lang="af-ZA" sz="1400" dirty="0">
                  <a:latin typeface="Inter SemiBold" panose="020B0502030000000004" pitchFamily="34" charset="0"/>
                  <a:ea typeface="Inter SemiBold" panose="020B0502030000000004" pitchFamily="34" charset="0"/>
                  <a:cs typeface="Poppins ExtraLight" panose="00000300000000000000" pitchFamily="2" charset="0"/>
                </a:rPr>
                <a:t>Jānis Bormanis</a:t>
              </a:r>
            </a:p>
            <a:p>
              <a:endParaRPr lang="ru-RU" sz="1200" dirty="0">
                <a:latin typeface="Inter Light" panose="020B0502030000000004" pitchFamily="34" charset="0"/>
                <a:ea typeface="Inter Light" panose="020B0502030000000004" pitchFamily="34" charset="0"/>
                <a:cs typeface="Poppins ExtraLight" panose="00000300000000000000" pitchFamily="2" charset="0"/>
              </a:endParaRPr>
            </a:p>
            <a:p>
              <a:r>
                <a:rPr lang="en-US" sz="1000" dirty="0">
                  <a:latin typeface="Inter Light" panose="020B0502030000000004" pitchFamily="34" charset="0"/>
                  <a:ea typeface="Inter Light" panose="020B0502030000000004" pitchFamily="34" charset="0"/>
                  <a:cs typeface="Poppins ExtraLight" panose="00000300000000000000" pitchFamily="2" charset="0"/>
                </a:rPr>
                <a:t>Member of the Supervisory Board of iCotton SIA</a:t>
              </a:r>
            </a:p>
          </p:txBody>
        </p:sp>
      </p:grpSp>
      <p:grpSp>
        <p:nvGrpSpPr>
          <p:cNvPr id="28" name="Group 27">
            <a:extLst>
              <a:ext uri="{FF2B5EF4-FFF2-40B4-BE49-F238E27FC236}">
                <a16:creationId xmlns:a16="http://schemas.microsoft.com/office/drawing/2014/main" id="{6DD4AAC8-2BB7-0A7A-C1C0-5D840FDB6E2C}"/>
              </a:ext>
            </a:extLst>
          </p:cNvPr>
          <p:cNvGrpSpPr/>
          <p:nvPr/>
        </p:nvGrpSpPr>
        <p:grpSpPr>
          <a:xfrm>
            <a:off x="2131285" y="4889830"/>
            <a:ext cx="2869011" cy="1038156"/>
            <a:chOff x="6173893" y="4664769"/>
            <a:chExt cx="2869011" cy="1038156"/>
          </a:xfrm>
        </p:grpSpPr>
        <p:grpSp>
          <p:nvGrpSpPr>
            <p:cNvPr id="42" name="Group 41">
              <a:extLst>
                <a:ext uri="{FF2B5EF4-FFF2-40B4-BE49-F238E27FC236}">
                  <a16:creationId xmlns:a16="http://schemas.microsoft.com/office/drawing/2014/main" id="{A3C12AD4-D7A6-AF11-A42A-9403B31FE09D}"/>
                </a:ext>
              </a:extLst>
            </p:cNvPr>
            <p:cNvGrpSpPr/>
            <p:nvPr/>
          </p:nvGrpSpPr>
          <p:grpSpPr>
            <a:xfrm>
              <a:off x="6173893" y="4664769"/>
              <a:ext cx="1038156" cy="1038156"/>
              <a:chOff x="8932106" y="3074386"/>
              <a:chExt cx="1271874" cy="1271874"/>
            </a:xfrm>
          </p:grpSpPr>
          <p:pic>
            <p:nvPicPr>
              <p:cNvPr id="43" name="Picture 42" descr="A person in a suit&#10;&#10;Description automatically generated">
                <a:extLst>
                  <a:ext uri="{FF2B5EF4-FFF2-40B4-BE49-F238E27FC236}">
                    <a16:creationId xmlns:a16="http://schemas.microsoft.com/office/drawing/2014/main" id="{AAF53E15-048C-7BBC-A278-8BC9EB2F72C2}"/>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02" r="9845" b="9643"/>
              <a:stretch/>
            </p:blipFill>
            <p:spPr>
              <a:xfrm>
                <a:off x="9019154" y="3161434"/>
                <a:ext cx="1097778" cy="1097778"/>
              </a:xfrm>
              <a:custGeom>
                <a:avLst/>
                <a:gdLst>
                  <a:gd name="connsiteX0" fmla="*/ 548889 w 1097778"/>
                  <a:gd name="connsiteY0" fmla="*/ 0 h 1097778"/>
                  <a:gd name="connsiteX1" fmla="*/ 1097778 w 1097778"/>
                  <a:gd name="connsiteY1" fmla="*/ 548889 h 1097778"/>
                  <a:gd name="connsiteX2" fmla="*/ 548889 w 1097778"/>
                  <a:gd name="connsiteY2" fmla="*/ 1097778 h 1097778"/>
                  <a:gd name="connsiteX3" fmla="*/ 0 w 1097778"/>
                  <a:gd name="connsiteY3" fmla="*/ 548889 h 1097778"/>
                  <a:gd name="connsiteX4" fmla="*/ 548889 w 1097778"/>
                  <a:gd name="connsiteY4" fmla="*/ 0 h 1097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778" h="1097778">
                    <a:moveTo>
                      <a:pt x="548889" y="0"/>
                    </a:moveTo>
                    <a:cubicBezTo>
                      <a:pt x="852032" y="0"/>
                      <a:pt x="1097778" y="245746"/>
                      <a:pt x="1097778" y="548889"/>
                    </a:cubicBezTo>
                    <a:cubicBezTo>
                      <a:pt x="1097778" y="852032"/>
                      <a:pt x="852032" y="1097778"/>
                      <a:pt x="548889" y="1097778"/>
                    </a:cubicBezTo>
                    <a:cubicBezTo>
                      <a:pt x="245746" y="1097778"/>
                      <a:pt x="0" y="852032"/>
                      <a:pt x="0" y="548889"/>
                    </a:cubicBezTo>
                    <a:cubicBezTo>
                      <a:pt x="0" y="245746"/>
                      <a:pt x="245746" y="0"/>
                      <a:pt x="548889" y="0"/>
                    </a:cubicBezTo>
                    <a:close/>
                  </a:path>
                </a:pathLst>
              </a:custGeom>
            </p:spPr>
          </p:pic>
          <p:sp>
            <p:nvSpPr>
              <p:cNvPr id="44" name="Oval 43">
                <a:extLst>
                  <a:ext uri="{FF2B5EF4-FFF2-40B4-BE49-F238E27FC236}">
                    <a16:creationId xmlns:a16="http://schemas.microsoft.com/office/drawing/2014/main" id="{733C1399-571C-11C2-D13F-4E1E0A7B9F16}"/>
                  </a:ext>
                </a:extLst>
              </p:cNvPr>
              <p:cNvSpPr/>
              <p:nvPr/>
            </p:nvSpPr>
            <p:spPr>
              <a:xfrm>
                <a:off x="8932106" y="3074386"/>
                <a:ext cx="1271874" cy="1271874"/>
              </a:xfrm>
              <a:prstGeom prst="ellipse">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a:latin typeface="Inter SemiBold" panose="020B0502030000000004" pitchFamily="34" charset="0"/>
                  <a:ea typeface="Inter SemiBold" panose="020B0502030000000004" pitchFamily="34" charset="0"/>
                </a:endParaRPr>
              </a:p>
            </p:txBody>
          </p:sp>
        </p:grpSp>
        <p:sp>
          <p:nvSpPr>
            <p:cNvPr id="69" name="TextBox 68">
              <a:extLst>
                <a:ext uri="{FF2B5EF4-FFF2-40B4-BE49-F238E27FC236}">
                  <a16:creationId xmlns:a16="http://schemas.microsoft.com/office/drawing/2014/main" id="{A3DA9936-43AD-EFDC-0CF0-9B7E37E06F42}"/>
                </a:ext>
              </a:extLst>
            </p:cNvPr>
            <p:cNvSpPr txBox="1"/>
            <p:nvPr/>
          </p:nvSpPr>
          <p:spPr>
            <a:xfrm>
              <a:off x="7409017" y="4829904"/>
              <a:ext cx="1633887" cy="707886"/>
            </a:xfrm>
            <a:prstGeom prst="rect">
              <a:avLst/>
            </a:prstGeom>
            <a:noFill/>
          </p:spPr>
          <p:txBody>
            <a:bodyPr wrap="square" lIns="0" tIns="0" rIns="0" bIns="0" rtlCol="0">
              <a:spAutoFit/>
            </a:bodyPr>
            <a:lstStyle/>
            <a:p>
              <a:r>
                <a:rPr lang="lv-LV" sz="1400" dirty="0">
                  <a:latin typeface="Inter SemiBold" panose="020B0502030000000004" pitchFamily="34" charset="0"/>
                  <a:ea typeface="Inter SemiBold" panose="020B0502030000000004" pitchFamily="34" charset="0"/>
                  <a:cs typeface="Poppins ExtraLight" panose="00000300000000000000" pitchFamily="2" charset="0"/>
                </a:rPr>
                <a:t>Atis</a:t>
              </a:r>
              <a:r>
                <a:rPr lang="en-US" sz="1400" dirty="0">
                  <a:latin typeface="Inter SemiBold" panose="020B0502030000000004" pitchFamily="34" charset="0"/>
                  <a:ea typeface="Inter SemiBold" panose="020B0502030000000004" pitchFamily="34" charset="0"/>
                  <a:cs typeface="Poppins ExtraLight" panose="00000300000000000000" pitchFamily="2" charset="0"/>
                </a:rPr>
                <a:t> </a:t>
              </a:r>
              <a:r>
                <a:rPr lang="lv-LV" sz="1400" dirty="0">
                  <a:latin typeface="Inter SemiBold" panose="020B0502030000000004" pitchFamily="34" charset="0"/>
                  <a:ea typeface="Inter SemiBold" panose="020B0502030000000004" pitchFamily="34" charset="0"/>
                  <a:cs typeface="Poppins ExtraLight" panose="00000300000000000000" pitchFamily="2" charset="0"/>
                </a:rPr>
                <a:t>Zvidriņš</a:t>
              </a:r>
            </a:p>
            <a:p>
              <a:endParaRPr lang="ru-RU" sz="1200" dirty="0">
                <a:latin typeface="Inter Light" panose="020B0502030000000004" pitchFamily="34" charset="0"/>
                <a:ea typeface="Inter Light" panose="020B0502030000000004" pitchFamily="34" charset="0"/>
                <a:cs typeface="Poppins ExtraLight" panose="00000300000000000000" pitchFamily="2" charset="0"/>
              </a:endParaRPr>
            </a:p>
            <a:p>
              <a:r>
                <a:rPr lang="en-US" sz="1000" dirty="0">
                  <a:latin typeface="Inter Light" panose="020B0502030000000004" pitchFamily="34" charset="0"/>
                  <a:ea typeface="Inter Light" panose="020B0502030000000004" pitchFamily="34" charset="0"/>
                  <a:cs typeface="Poppins ExtraLight" panose="00000300000000000000" pitchFamily="2" charset="0"/>
                </a:rPr>
                <a:t>Member of the Supervisory Board of </a:t>
              </a:r>
              <a:r>
                <a:rPr lang="en-US" sz="1000" dirty="0" err="1">
                  <a:latin typeface="Inter Light" panose="020B0502030000000004" pitchFamily="34" charset="0"/>
                  <a:ea typeface="Inter Light" panose="020B0502030000000004" pitchFamily="34" charset="0"/>
                  <a:cs typeface="Poppins ExtraLight" panose="00000300000000000000" pitchFamily="2" charset="0"/>
                </a:rPr>
                <a:t>iCotton</a:t>
              </a:r>
              <a:r>
                <a:rPr lang="en-US" sz="1000" dirty="0">
                  <a:latin typeface="Inter Light" panose="020B0502030000000004" pitchFamily="34" charset="0"/>
                  <a:ea typeface="Inter Light" panose="020B0502030000000004" pitchFamily="34" charset="0"/>
                  <a:cs typeface="Poppins ExtraLight" panose="00000300000000000000" pitchFamily="2" charset="0"/>
                </a:rPr>
                <a:t> SIA</a:t>
              </a:r>
            </a:p>
          </p:txBody>
        </p:sp>
      </p:grpSp>
      <p:sp>
        <p:nvSpPr>
          <p:cNvPr id="34" name="Rectangle: Rounded Corners 33">
            <a:extLst>
              <a:ext uri="{FF2B5EF4-FFF2-40B4-BE49-F238E27FC236}">
                <a16:creationId xmlns:a16="http://schemas.microsoft.com/office/drawing/2014/main" id="{9475BF53-1EC0-068B-9CF3-31E98145C3FF}"/>
              </a:ext>
            </a:extLst>
          </p:cNvPr>
          <p:cNvSpPr/>
          <p:nvPr/>
        </p:nvSpPr>
        <p:spPr>
          <a:xfrm>
            <a:off x="1950602" y="1079662"/>
            <a:ext cx="3672439" cy="283921"/>
          </a:xfrm>
          <a:prstGeom prst="roundRect">
            <a:avLst>
              <a:gd name="adj" fmla="val 50000"/>
            </a:avLst>
          </a:prstGeom>
          <a:gradFill flip="none" rotWithShape="1">
            <a:gsLst>
              <a:gs pos="0">
                <a:srgbClr val="005D9A"/>
              </a:gs>
              <a:gs pos="100000">
                <a:srgbClr val="57B4D1"/>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000" dirty="0" err="1">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Supervisory</a:t>
            </a:r>
            <a:r>
              <a:rPr lang="lv-LV" sz="1000" dirty="0">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 </a:t>
            </a:r>
            <a:r>
              <a:rPr lang="lv-LV" sz="1000" dirty="0" err="1">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Board</a:t>
            </a:r>
            <a:r>
              <a:rPr lang="lv-LV" sz="1000" dirty="0">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 </a:t>
            </a:r>
            <a:r>
              <a:rPr lang="lv-LV" sz="1000" dirty="0" err="1">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of</a:t>
            </a:r>
            <a:r>
              <a:rPr lang="lv-LV" sz="1000" dirty="0">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 </a:t>
            </a:r>
            <a:r>
              <a:rPr lang="lv-LV" sz="1000" dirty="0" err="1">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the</a:t>
            </a:r>
            <a:r>
              <a:rPr lang="lv-LV" sz="1000" dirty="0">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 </a:t>
            </a:r>
            <a:r>
              <a:rPr lang="lv-LV" sz="1000" dirty="0" err="1">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Issuer</a:t>
            </a:r>
            <a:endParaRPr lang="en-US" sz="500" dirty="0">
              <a:solidFill>
                <a:schemeClr val="bg1"/>
              </a:solidFill>
              <a:latin typeface="Inter Light" panose="020B0502030000000004" pitchFamily="34" charset="0"/>
              <a:ea typeface="Inter Light" panose="020B0502030000000004" pitchFamily="34" charset="0"/>
              <a:cs typeface="Poppins ExtraLight" panose="00000300000000000000" pitchFamily="2" charset="0"/>
            </a:endParaRPr>
          </a:p>
        </p:txBody>
      </p:sp>
      <p:pic>
        <p:nvPicPr>
          <p:cNvPr id="24" name="Рисунок 28">
            <a:extLst>
              <a:ext uri="{FF2B5EF4-FFF2-40B4-BE49-F238E27FC236}">
                <a16:creationId xmlns:a16="http://schemas.microsoft.com/office/drawing/2014/main" id="{3399663E-FCC2-1807-D179-B41CE45DF49C}"/>
              </a:ext>
            </a:extLst>
          </p:cNvPr>
          <p:cNvPicPr>
            <a:picLocks noChangeAspect="1"/>
          </p:cNvPicPr>
          <p:nvPr/>
        </p:nvPicPr>
        <p:blipFill>
          <a:blip r:embed="rId6" cstate="print">
            <a:extLst>
              <a:ext uri="{BEBA8EAE-BF5A-486C-A8C5-ECC9F3942E4B}">
                <a14:imgProps xmlns:a14="http://schemas.microsoft.com/office/drawing/2010/main">
                  <a14:imgLayer r:embed="rId7">
                    <a14:imgEffect>
                      <a14:brightnessContrast bright="100000" contrast="100000"/>
                    </a14:imgEffect>
                  </a14:imgLayer>
                </a14:imgProps>
              </a:ext>
              <a:ext uri="{28A0092B-C50C-407E-A947-70E740481C1C}">
                <a14:useLocalDpi xmlns:a14="http://schemas.microsoft.com/office/drawing/2010/main" val="0"/>
              </a:ext>
            </a:extLst>
          </a:blip>
          <a:stretch>
            <a:fillRect/>
          </a:stretch>
        </p:blipFill>
        <p:spPr>
          <a:xfrm>
            <a:off x="1018930" y="2729221"/>
            <a:ext cx="350986" cy="188863"/>
          </a:xfrm>
          <a:prstGeom prst="rect">
            <a:avLst/>
          </a:prstGeom>
        </p:spPr>
      </p:pic>
      <p:grpSp>
        <p:nvGrpSpPr>
          <p:cNvPr id="36" name="Group 35">
            <a:extLst>
              <a:ext uri="{FF2B5EF4-FFF2-40B4-BE49-F238E27FC236}">
                <a16:creationId xmlns:a16="http://schemas.microsoft.com/office/drawing/2014/main" id="{7237F474-4200-70A1-F66F-9F66D1EF7A49}"/>
              </a:ext>
            </a:extLst>
          </p:cNvPr>
          <p:cNvGrpSpPr/>
          <p:nvPr/>
        </p:nvGrpSpPr>
        <p:grpSpPr>
          <a:xfrm>
            <a:off x="10530782" y="6318382"/>
            <a:ext cx="894456" cy="280165"/>
            <a:chOff x="7010040" y="6188392"/>
            <a:chExt cx="1237207" cy="387523"/>
          </a:xfrm>
        </p:grpSpPr>
        <p:pic>
          <p:nvPicPr>
            <p:cNvPr id="41" name="Рисунок 9">
              <a:extLst>
                <a:ext uri="{FF2B5EF4-FFF2-40B4-BE49-F238E27FC236}">
                  <a16:creationId xmlns:a16="http://schemas.microsoft.com/office/drawing/2014/main" id="{25586DDC-8ECC-494D-D9AD-D20627ADD59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818086" y="6188392"/>
              <a:ext cx="429161" cy="366713"/>
            </a:xfrm>
            <a:prstGeom prst="rect">
              <a:avLst/>
            </a:prstGeom>
          </p:spPr>
        </p:pic>
        <p:pic>
          <p:nvPicPr>
            <p:cNvPr id="46" name="Рисунок 28">
              <a:extLst>
                <a:ext uri="{FF2B5EF4-FFF2-40B4-BE49-F238E27FC236}">
                  <a16:creationId xmlns:a16="http://schemas.microsoft.com/office/drawing/2014/main" id="{99BC21B7-03BC-E77B-1135-55B2321A7B13}"/>
                </a:ext>
              </a:extLst>
            </p:cNvPr>
            <p:cNvPicPr>
              <a:picLocks noChangeAspect="1"/>
            </p:cNvPicPr>
            <p:nvPr/>
          </p:nvPicPr>
          <p:blipFill>
            <a:blip r:embed="rId9" cstate="print">
              <a:extLst>
                <a:ext uri="{BEBA8EAE-BF5A-486C-A8C5-ECC9F3942E4B}">
                  <a14:imgProps xmlns:a14="http://schemas.microsoft.com/office/drawing/2010/main">
                    <a14:imgLayer r:embed="rId10">
                      <a14:imgEffect>
                        <a14:brightnessContrast bright="-100000" contrast="100000"/>
                      </a14:imgEffect>
                    </a14:imgLayer>
                  </a14:imgProps>
                </a:ext>
                <a:ext uri="{28A0092B-C50C-407E-A947-70E740481C1C}">
                  <a14:useLocalDpi xmlns:a14="http://schemas.microsoft.com/office/drawing/2010/main" val="0"/>
                </a:ext>
              </a:extLst>
            </a:blip>
            <a:stretch>
              <a:fillRect/>
            </a:stretch>
          </p:blipFill>
          <p:spPr>
            <a:xfrm>
              <a:off x="7010040" y="6188392"/>
              <a:ext cx="720176" cy="387523"/>
            </a:xfrm>
            <a:prstGeom prst="rect">
              <a:avLst/>
            </a:prstGeom>
          </p:spPr>
        </p:pic>
      </p:grpSp>
      <p:sp>
        <p:nvSpPr>
          <p:cNvPr id="4" name="Rectangle: Rounded Corners 3">
            <a:extLst>
              <a:ext uri="{FF2B5EF4-FFF2-40B4-BE49-F238E27FC236}">
                <a16:creationId xmlns:a16="http://schemas.microsoft.com/office/drawing/2014/main" id="{23A736DC-7986-2AE2-5839-BC55E27B0531}"/>
              </a:ext>
            </a:extLst>
          </p:cNvPr>
          <p:cNvSpPr/>
          <p:nvPr/>
        </p:nvSpPr>
        <p:spPr>
          <a:xfrm>
            <a:off x="5980548" y="1235241"/>
            <a:ext cx="5934739" cy="1998970"/>
          </a:xfrm>
          <a:prstGeom prst="roundRect">
            <a:avLst>
              <a:gd name="adj" fmla="val 6405"/>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a:extLst>
              <a:ext uri="{FF2B5EF4-FFF2-40B4-BE49-F238E27FC236}">
                <a16:creationId xmlns:a16="http://schemas.microsoft.com/office/drawing/2014/main" id="{286137A0-DA62-CCCF-34C0-D6C46389DC9D}"/>
              </a:ext>
            </a:extLst>
          </p:cNvPr>
          <p:cNvSpPr txBox="1"/>
          <p:nvPr/>
        </p:nvSpPr>
        <p:spPr>
          <a:xfrm>
            <a:off x="6104547" y="1308508"/>
            <a:ext cx="5720754" cy="1846659"/>
          </a:xfrm>
          <a:prstGeom prst="rect">
            <a:avLst/>
          </a:prstGeom>
          <a:noFill/>
        </p:spPr>
        <p:txBody>
          <a:bodyPr wrap="square" lIns="0" tIns="0" rIns="0" bIns="0" rtlCol="0">
            <a:spAutoFit/>
          </a:bodyPr>
          <a:lstStyle/>
          <a:p>
            <a:pPr marR="1270" algn="just"/>
            <a:r>
              <a:rPr lang="en-GB" sz="1000" dirty="0" err="1">
                <a:effectLst/>
                <a:latin typeface="Inter Light" panose="020B0604020202020204" charset="0"/>
                <a:ea typeface="Inter Light" panose="020B0604020202020204" charset="0"/>
              </a:rPr>
              <a:t>Maralbek</a:t>
            </a:r>
            <a:r>
              <a:rPr lang="en-GB" sz="1000" dirty="0">
                <a:effectLst/>
                <a:latin typeface="Inter Light" panose="020B0604020202020204" charset="0"/>
                <a:ea typeface="Inter Light" panose="020B0604020202020204" charset="0"/>
              </a:rPr>
              <a:t> </a:t>
            </a:r>
            <a:r>
              <a:rPr lang="en-GB" sz="1000" dirty="0" err="1">
                <a:effectLst/>
                <a:latin typeface="Inter Light" panose="020B0604020202020204" charset="0"/>
                <a:ea typeface="Inter Light" panose="020B0604020202020204" charset="0"/>
              </a:rPr>
              <a:t>Gabdsattarov</a:t>
            </a:r>
            <a:r>
              <a:rPr lang="en-GB" sz="1000" dirty="0">
                <a:effectLst/>
                <a:latin typeface="Inter Light" panose="020B0604020202020204" charset="0"/>
                <a:ea typeface="Inter Light" panose="020B0604020202020204" charset="0"/>
              </a:rPr>
              <a:t>: the largest shareholder and founder of the Group, started his career in 2001, initially serving as a distributor of hygiene and beauty products tailored for the CIS markets. In a decisive move in 2011, to serve the European market Mr </a:t>
            </a:r>
            <a:r>
              <a:rPr lang="en-GB" sz="1000" dirty="0" err="1">
                <a:effectLst/>
                <a:latin typeface="Inter Light" panose="020B0604020202020204" charset="0"/>
                <a:ea typeface="Inter Light" panose="020B0604020202020204" charset="0"/>
              </a:rPr>
              <a:t>Gabdsattarov</a:t>
            </a:r>
            <a:r>
              <a:rPr lang="en-GB" sz="1000" dirty="0">
                <a:effectLst/>
                <a:latin typeface="Inter Light" panose="020B0604020202020204" charset="0"/>
                <a:ea typeface="Inter Light" panose="020B0604020202020204" charset="0"/>
              </a:rPr>
              <a:t> decided to launch production facilities in Europe, which resulted in the establishment of SIA </a:t>
            </a:r>
            <a:r>
              <a:rPr lang="en-GB" sz="1000" dirty="0" err="1">
                <a:effectLst/>
                <a:latin typeface="Inter Light" panose="020B0604020202020204" charset="0"/>
                <a:ea typeface="Inter Light" panose="020B0604020202020204" charset="0"/>
              </a:rPr>
              <a:t>iCotton</a:t>
            </a:r>
            <a:r>
              <a:rPr lang="en-GB" sz="1000" dirty="0">
                <a:effectLst/>
                <a:latin typeface="Inter Light" panose="020B0604020202020204" charset="0"/>
                <a:ea typeface="Inter Light" panose="020B0604020202020204" charset="0"/>
              </a:rPr>
              <a:t> in Liepaja, Latvia. Through astute management and leveraging EU grant programs, a cutting-edge production facility was successfully developed, reflecting Mr </a:t>
            </a:r>
            <a:r>
              <a:rPr lang="en-GB" sz="1000" dirty="0" err="1">
                <a:effectLst/>
                <a:latin typeface="Inter Light" panose="020B0604020202020204" charset="0"/>
                <a:ea typeface="Inter Light" panose="020B0604020202020204" charset="0"/>
              </a:rPr>
              <a:t>Gabdsattarov's</a:t>
            </a:r>
            <a:r>
              <a:rPr lang="en-GB" sz="1000" dirty="0">
                <a:effectLst/>
                <a:latin typeface="Inter Light" panose="020B0604020202020204" charset="0"/>
                <a:ea typeface="Inter Light" panose="020B0604020202020204" charset="0"/>
              </a:rPr>
              <a:t> commitment to market diversification and entry into Western markets.</a:t>
            </a:r>
            <a:r>
              <a:rPr lang="en-GB" sz="1000" dirty="0">
                <a:effectLst/>
                <a:latin typeface="Inter Light" panose="020B0604020202020204" charset="0"/>
                <a:ea typeface="Inter Light" panose="020B0604020202020204" charset="0"/>
                <a:cs typeface="Times New Roman" panose="02020603050405020304" pitchFamily="18" charset="0"/>
              </a:rPr>
              <a:t> </a:t>
            </a:r>
            <a:r>
              <a:rPr lang="en-GB" sz="1000" dirty="0">
                <a:effectLst/>
                <a:latin typeface="Inter Light" panose="020B0604020202020204" charset="0"/>
                <a:ea typeface="Inter Light" panose="020B0604020202020204" charset="0"/>
              </a:rPr>
              <a:t>The year 2017 witnessed a significant milestone as Mr </a:t>
            </a:r>
            <a:r>
              <a:rPr lang="en-GB" sz="1000" dirty="0" err="1">
                <a:effectLst/>
                <a:latin typeface="Inter Light" panose="020B0604020202020204" charset="0"/>
                <a:ea typeface="Inter Light" panose="020B0604020202020204" charset="0"/>
              </a:rPr>
              <a:t>Gabdsattarov</a:t>
            </a:r>
            <a:r>
              <a:rPr lang="en-GB" sz="1000" dirty="0">
                <a:effectLst/>
                <a:latin typeface="Inter Light" panose="020B0604020202020204" charset="0"/>
                <a:ea typeface="Inter Light" panose="020B0604020202020204" charset="0"/>
              </a:rPr>
              <a:t> orchestrated the acquisition of Harper Hygienics S.A., strengthening the European portfolio of the Group.</a:t>
            </a:r>
            <a:r>
              <a:rPr lang="en-GB" sz="1000" dirty="0">
                <a:effectLst/>
                <a:latin typeface="Inter Light" panose="020B0604020202020204" charset="0"/>
                <a:ea typeface="Inter Light" panose="020B0604020202020204" charset="0"/>
                <a:cs typeface="Times New Roman" panose="02020603050405020304" pitchFamily="18" charset="0"/>
              </a:rPr>
              <a:t> </a:t>
            </a:r>
            <a:r>
              <a:rPr lang="en-GB" sz="1000" dirty="0">
                <a:effectLst/>
                <a:latin typeface="Inter Light" panose="020B0604020202020204" charset="0"/>
                <a:ea typeface="Inter Light" panose="020B0604020202020204" charset="0"/>
              </a:rPr>
              <a:t>Currently serving as the Chairman of the Supervisory Board for the Issuer and the Guarantor, Mr </a:t>
            </a:r>
            <a:r>
              <a:rPr lang="en-GB" sz="1000" dirty="0" err="1">
                <a:effectLst/>
                <a:latin typeface="Inter Light" panose="020B0604020202020204" charset="0"/>
                <a:ea typeface="Inter Light" panose="020B0604020202020204" charset="0"/>
              </a:rPr>
              <a:t>Gabdsattarov</a:t>
            </a:r>
            <a:r>
              <a:rPr lang="en-GB" sz="1000" dirty="0">
                <a:effectLst/>
                <a:latin typeface="Inter Light" panose="020B0604020202020204" charset="0"/>
                <a:ea typeface="Inter Light" panose="020B0604020202020204" charset="0"/>
              </a:rPr>
              <a:t> continues to provide strategic guidance, showcasing a unique ability to navigate diverse markets and manage complex organizational structures</a:t>
            </a:r>
            <a:endParaRPr lang="lv-LV" sz="1000" dirty="0">
              <a:effectLst/>
              <a:latin typeface="Inter Light" panose="020B0604020202020204" charset="0"/>
              <a:ea typeface="Inter Light" panose="020B0604020202020204" charset="0"/>
            </a:endParaRPr>
          </a:p>
        </p:txBody>
      </p:sp>
      <p:sp>
        <p:nvSpPr>
          <p:cNvPr id="9" name="Rectangle: Rounded Corners 8">
            <a:extLst>
              <a:ext uri="{FF2B5EF4-FFF2-40B4-BE49-F238E27FC236}">
                <a16:creationId xmlns:a16="http://schemas.microsoft.com/office/drawing/2014/main" id="{C85E5892-4168-9060-38F4-5C287708A0D8}"/>
              </a:ext>
            </a:extLst>
          </p:cNvPr>
          <p:cNvSpPr/>
          <p:nvPr/>
        </p:nvSpPr>
        <p:spPr>
          <a:xfrm>
            <a:off x="5980547" y="3482319"/>
            <a:ext cx="5934739" cy="2574934"/>
          </a:xfrm>
          <a:prstGeom prst="roundRect">
            <a:avLst>
              <a:gd name="adj" fmla="val 6405"/>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TextBox 9">
            <a:extLst>
              <a:ext uri="{FF2B5EF4-FFF2-40B4-BE49-F238E27FC236}">
                <a16:creationId xmlns:a16="http://schemas.microsoft.com/office/drawing/2014/main" id="{90FD208E-E1F3-018B-1D0E-326FDE3F6303}"/>
              </a:ext>
            </a:extLst>
          </p:cNvPr>
          <p:cNvSpPr txBox="1"/>
          <p:nvPr/>
        </p:nvSpPr>
        <p:spPr>
          <a:xfrm>
            <a:off x="6137569" y="3518417"/>
            <a:ext cx="5687732" cy="2000548"/>
          </a:xfrm>
          <a:prstGeom prst="rect">
            <a:avLst/>
          </a:prstGeom>
          <a:noFill/>
        </p:spPr>
        <p:txBody>
          <a:bodyPr wrap="square" lIns="0" tIns="0" rIns="0" bIns="0" rtlCol="0">
            <a:spAutoFit/>
          </a:bodyPr>
          <a:lstStyle/>
          <a:p>
            <a:pPr algn="just"/>
            <a:endParaRPr lang="lv-LV" sz="1000" dirty="0">
              <a:latin typeface="Inter Light" panose="020B0604020202020204" charset="0"/>
              <a:ea typeface="Inter Light" panose="020B0604020202020204" charset="0"/>
            </a:endParaRPr>
          </a:p>
          <a:p>
            <a:pPr algn="just"/>
            <a:endParaRPr lang="lv-LV" sz="1000" dirty="0">
              <a:latin typeface="Inter Light" panose="020B0604020202020204" charset="0"/>
              <a:ea typeface="Inter Light" panose="020B0604020202020204" charset="0"/>
            </a:endParaRPr>
          </a:p>
          <a:p>
            <a:pPr algn="just"/>
            <a:r>
              <a:rPr lang="en-GB" sz="1000" dirty="0">
                <a:latin typeface="Inter Light" panose="020B0604020202020204" charset="0"/>
                <a:ea typeface="Inter Light" panose="020B0604020202020204" charset="0"/>
              </a:rPr>
              <a:t>Jānis  Bormanis </a:t>
            </a:r>
            <a:r>
              <a:rPr lang="en-GB" sz="1000" dirty="0">
                <a:effectLst/>
                <a:latin typeface="Inter Light" panose="020B0604020202020204" charset="0"/>
                <a:ea typeface="Inter Light" panose="020B0604020202020204" charset="0"/>
              </a:rPr>
              <a:t>is a seasoned professional with extensive expertise in crafting diverse financial structures, encompassing debt financing acquisition, project financing, and capital market financing attraction. Mr Bormanis has honed expertise in various corporate and investment banking management roles at financial institutions in Germany and Latvia. Mr Bormanis holds a Master's Degree in Business Administration (BWL) from the Friedrich-Alexander-University of Erlangen-Nürnberg.</a:t>
            </a:r>
            <a:endParaRPr lang="lv-LV" sz="1000" dirty="0">
              <a:effectLst/>
              <a:latin typeface="Inter Light" panose="020B0604020202020204" charset="0"/>
              <a:ea typeface="Inter Light" panose="020B0604020202020204" charset="0"/>
            </a:endParaRPr>
          </a:p>
          <a:p>
            <a:pPr algn="just"/>
            <a:endParaRPr lang="lv-LV" sz="1000" dirty="0">
              <a:effectLst/>
              <a:latin typeface="Inter Light" panose="020B0604020202020204" charset="0"/>
              <a:ea typeface="Inter Light" panose="020B0604020202020204" charset="0"/>
            </a:endParaRPr>
          </a:p>
          <a:p>
            <a:pPr algn="just"/>
            <a:endParaRPr lang="lv-LV" sz="1000" dirty="0">
              <a:latin typeface="Inter Light" panose="020B0604020202020204" charset="0"/>
              <a:ea typeface="Inter Light" panose="020B0604020202020204" charset="0"/>
            </a:endParaRPr>
          </a:p>
          <a:p>
            <a:pPr algn="just"/>
            <a:r>
              <a:rPr lang="en-GB" sz="1000" dirty="0" err="1">
                <a:effectLst/>
                <a:latin typeface="Inter Light" panose="020B0604020202020204" charset="0"/>
                <a:ea typeface="Inter Light" panose="020B0604020202020204" charset="0"/>
              </a:rPr>
              <a:t>Atis</a:t>
            </a:r>
            <a:r>
              <a:rPr lang="en-GB" sz="1000" dirty="0">
                <a:effectLst/>
                <a:latin typeface="Inter Light" panose="020B0604020202020204" charset="0"/>
                <a:ea typeface="Inter Light" panose="020B0604020202020204" charset="0"/>
              </a:rPr>
              <a:t> </a:t>
            </a:r>
            <a:r>
              <a:rPr lang="en-GB" sz="1000" dirty="0" err="1">
                <a:effectLst/>
                <a:latin typeface="Inter Light" panose="020B0604020202020204" charset="0"/>
                <a:ea typeface="Inter Light" panose="020B0604020202020204" charset="0"/>
              </a:rPr>
              <a:t>Zvidriņš</a:t>
            </a:r>
            <a:r>
              <a:rPr lang="lv-LV" sz="1000" dirty="0">
                <a:effectLst/>
                <a:latin typeface="Inter Light" panose="020B0604020202020204" charset="0"/>
                <a:ea typeface="Inter Light" panose="020B0604020202020204" charset="0"/>
              </a:rPr>
              <a:t> </a:t>
            </a:r>
            <a:r>
              <a:rPr lang="en-GB" sz="1000" dirty="0">
                <a:effectLst/>
                <a:latin typeface="Inter Light" panose="020B0604020202020204" charset="0"/>
                <a:ea typeface="Inter Light" panose="020B0604020202020204" charset="0"/>
              </a:rPr>
              <a:t>is a distinguished professional serving in key supervisory roles. With a background that includes roles as Investment Director and CFO, Mr </a:t>
            </a:r>
            <a:r>
              <a:rPr lang="en-GB" sz="1000" dirty="0" err="1">
                <a:effectLst/>
                <a:latin typeface="Inter Light" panose="020B0604020202020204" charset="0"/>
                <a:ea typeface="Inter Light" panose="020B0604020202020204" charset="0"/>
              </a:rPr>
              <a:t>Zvidriņš</a:t>
            </a:r>
            <a:r>
              <a:rPr lang="en-GB" sz="1000" dirty="0">
                <a:effectLst/>
                <a:latin typeface="Inter Light" panose="020B0604020202020204" charset="0"/>
                <a:ea typeface="Inter Light" panose="020B0604020202020204" charset="0"/>
              </a:rPr>
              <a:t> has demonstrated a robust track record in financial leadership and investment management. In his present capacity as Investment Director at ALTUM, Mr </a:t>
            </a:r>
            <a:r>
              <a:rPr lang="en-GB" sz="1000" dirty="0" err="1">
                <a:effectLst/>
                <a:latin typeface="Inter Light" panose="020B0604020202020204" charset="0"/>
                <a:ea typeface="Inter Light" panose="020B0604020202020204" charset="0"/>
              </a:rPr>
              <a:t>Zvidriņš</a:t>
            </a:r>
            <a:r>
              <a:rPr lang="en-GB" sz="1000" dirty="0">
                <a:effectLst/>
                <a:latin typeface="Inter Light" panose="020B0604020202020204" charset="0"/>
                <a:ea typeface="Inter Light" panose="020B0604020202020204" charset="0"/>
              </a:rPr>
              <a:t> brings a wealth of experience to the strategic oversight of various ventures.</a:t>
            </a:r>
            <a:endParaRPr lang="lv-LV" sz="1000" dirty="0">
              <a:effectLst/>
              <a:latin typeface="Inter Light" panose="020B0604020202020204" charset="0"/>
              <a:ea typeface="Inter Light" panose="020B0604020202020204" charset="0"/>
            </a:endParaRPr>
          </a:p>
        </p:txBody>
      </p:sp>
    </p:spTree>
    <p:extLst>
      <p:ext uri="{BB962C8B-B14F-4D97-AF65-F5344CB8AC3E}">
        <p14:creationId xmlns:p14="http://schemas.microsoft.com/office/powerpoint/2010/main" val="31867994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748BE49D-8F45-699F-4095-48B1C8105600}"/>
              </a:ext>
            </a:extLst>
          </p:cNvPr>
          <p:cNvSpPr/>
          <p:nvPr/>
        </p:nvSpPr>
        <p:spPr>
          <a:xfrm>
            <a:off x="2055888" y="2568762"/>
            <a:ext cx="3672436" cy="2680514"/>
          </a:xfrm>
          <a:prstGeom prst="roundRect">
            <a:avLst>
              <a:gd name="adj" fmla="val 6405"/>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Rectangle: Rounded Corners 16">
            <a:extLst>
              <a:ext uri="{FF2B5EF4-FFF2-40B4-BE49-F238E27FC236}">
                <a16:creationId xmlns:a16="http://schemas.microsoft.com/office/drawing/2014/main" id="{A80C0A45-E9AA-43B3-964C-AE59C37538DE}"/>
              </a:ext>
            </a:extLst>
          </p:cNvPr>
          <p:cNvSpPr/>
          <p:nvPr/>
        </p:nvSpPr>
        <p:spPr>
          <a:xfrm>
            <a:off x="2009793" y="1453512"/>
            <a:ext cx="3672439" cy="283921"/>
          </a:xfrm>
          <a:prstGeom prst="roundRect">
            <a:avLst>
              <a:gd name="adj" fmla="val 50000"/>
            </a:avLst>
          </a:prstGeom>
          <a:gradFill flip="none" rotWithShape="1">
            <a:gsLst>
              <a:gs pos="0">
                <a:srgbClr val="005D9A"/>
              </a:gs>
              <a:gs pos="100000">
                <a:srgbClr val="57B4D1"/>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000" dirty="0">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Management Board</a:t>
            </a:r>
            <a:endParaRPr lang="en-US" sz="500" dirty="0">
              <a:solidFill>
                <a:schemeClr val="bg1"/>
              </a:solidFill>
              <a:latin typeface="Inter Light" panose="020B0502030000000004" pitchFamily="34" charset="0"/>
              <a:ea typeface="Inter Light" panose="020B0502030000000004" pitchFamily="34" charset="0"/>
              <a:cs typeface="Poppins ExtraLight" panose="00000300000000000000" pitchFamily="2" charset="0"/>
            </a:endParaRPr>
          </a:p>
        </p:txBody>
      </p:sp>
      <p:sp>
        <p:nvSpPr>
          <p:cNvPr id="85" name="Oval 84">
            <a:extLst>
              <a:ext uri="{FF2B5EF4-FFF2-40B4-BE49-F238E27FC236}">
                <a16:creationId xmlns:a16="http://schemas.microsoft.com/office/drawing/2014/main" id="{DC70383E-456E-F383-5D7A-8CDB9F5A3824}"/>
              </a:ext>
            </a:extLst>
          </p:cNvPr>
          <p:cNvSpPr/>
          <p:nvPr/>
        </p:nvSpPr>
        <p:spPr>
          <a:xfrm>
            <a:off x="-3942867" y="1566465"/>
            <a:ext cx="5195096" cy="5195096"/>
          </a:xfrm>
          <a:prstGeom prst="ellipse">
            <a:avLst/>
          </a:prstGeom>
          <a:noFill/>
          <a:ln w="127000">
            <a:gradFill>
              <a:gsLst>
                <a:gs pos="0">
                  <a:srgbClr val="4D8FB9">
                    <a:alpha val="20000"/>
                  </a:srgbClr>
                </a:gs>
                <a:gs pos="100000">
                  <a:srgbClr val="88CADF">
                    <a:alpha val="20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6" name="Oval 85">
            <a:extLst>
              <a:ext uri="{FF2B5EF4-FFF2-40B4-BE49-F238E27FC236}">
                <a16:creationId xmlns:a16="http://schemas.microsoft.com/office/drawing/2014/main" id="{A765145F-A46E-109E-FAD3-42F3B2BC7347}"/>
              </a:ext>
            </a:extLst>
          </p:cNvPr>
          <p:cNvSpPr/>
          <p:nvPr/>
        </p:nvSpPr>
        <p:spPr>
          <a:xfrm>
            <a:off x="11523994" y="4344262"/>
            <a:ext cx="1358663" cy="1358663"/>
          </a:xfrm>
          <a:prstGeom prst="ellipse">
            <a:avLst/>
          </a:prstGeom>
          <a:noFill/>
          <a:ln w="508000">
            <a:gradFill>
              <a:gsLst>
                <a:gs pos="0">
                  <a:srgbClr val="4D8FB9">
                    <a:alpha val="20000"/>
                  </a:srgbClr>
                </a:gs>
                <a:gs pos="100000">
                  <a:srgbClr val="88CADF">
                    <a:alpha val="20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Rectangle: Rounded Corners 36">
            <a:extLst>
              <a:ext uri="{FF2B5EF4-FFF2-40B4-BE49-F238E27FC236}">
                <a16:creationId xmlns:a16="http://schemas.microsoft.com/office/drawing/2014/main" id="{3EDCF0CC-63FE-8D24-944B-E5566BD23C38}"/>
              </a:ext>
            </a:extLst>
          </p:cNvPr>
          <p:cNvSpPr/>
          <p:nvPr/>
        </p:nvSpPr>
        <p:spPr>
          <a:xfrm>
            <a:off x="6077206" y="2534653"/>
            <a:ext cx="5877776" cy="2680515"/>
          </a:xfrm>
          <a:prstGeom prst="roundRect">
            <a:avLst>
              <a:gd name="adj" fmla="val 6405"/>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3" name="Oval 82">
            <a:extLst>
              <a:ext uri="{FF2B5EF4-FFF2-40B4-BE49-F238E27FC236}">
                <a16:creationId xmlns:a16="http://schemas.microsoft.com/office/drawing/2014/main" id="{A84F7770-A2D5-CD92-365D-C589A1AD2287}"/>
              </a:ext>
            </a:extLst>
          </p:cNvPr>
          <p:cNvSpPr/>
          <p:nvPr/>
        </p:nvSpPr>
        <p:spPr>
          <a:xfrm>
            <a:off x="8593664" y="-2374393"/>
            <a:ext cx="4412457" cy="4412457"/>
          </a:xfrm>
          <a:prstGeom prst="ellipse">
            <a:avLst/>
          </a:prstGeom>
          <a:noFill/>
          <a:ln w="635000">
            <a:gradFill>
              <a:gsLst>
                <a:gs pos="0">
                  <a:srgbClr val="4D8FB9">
                    <a:alpha val="20000"/>
                  </a:srgbClr>
                </a:gs>
                <a:gs pos="100000">
                  <a:srgbClr val="88CADF">
                    <a:alpha val="20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Oval 83">
            <a:extLst>
              <a:ext uri="{FF2B5EF4-FFF2-40B4-BE49-F238E27FC236}">
                <a16:creationId xmlns:a16="http://schemas.microsoft.com/office/drawing/2014/main" id="{7DE734EB-939F-4028-B73C-603B522AAC79}"/>
              </a:ext>
            </a:extLst>
          </p:cNvPr>
          <p:cNvSpPr/>
          <p:nvPr/>
        </p:nvSpPr>
        <p:spPr>
          <a:xfrm>
            <a:off x="1735375" y="-120932"/>
            <a:ext cx="2112963" cy="2112963"/>
          </a:xfrm>
          <a:prstGeom prst="ellipse">
            <a:avLst/>
          </a:prstGeom>
          <a:noFill/>
          <a:ln w="254000">
            <a:gradFill>
              <a:gsLst>
                <a:gs pos="0">
                  <a:srgbClr val="4D8FB9">
                    <a:alpha val="20000"/>
                  </a:srgbClr>
                </a:gs>
                <a:gs pos="100000">
                  <a:srgbClr val="88CADF">
                    <a:alpha val="20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Shape 756">
            <a:extLst>
              <a:ext uri="{FF2B5EF4-FFF2-40B4-BE49-F238E27FC236}">
                <a16:creationId xmlns:a16="http://schemas.microsoft.com/office/drawing/2014/main" id="{BD36D9C8-3680-1DE5-09C6-7495A40AA47D}"/>
              </a:ext>
            </a:extLst>
          </p:cNvPr>
          <p:cNvSpPr/>
          <p:nvPr/>
        </p:nvSpPr>
        <p:spPr>
          <a:xfrm>
            <a:off x="0" y="456153"/>
            <a:ext cx="12192000" cy="420628"/>
          </a:xfrm>
          <a:prstGeom prst="rect">
            <a:avLst/>
          </a:prstGeom>
          <a:ln w="12700">
            <a:miter lim="400000"/>
          </a:ln>
          <a:extLst>
            <a:ext uri="{C572A759-6A51-4108-AA02-DFA0A04FC94B}">
              <ma14:wrappingTextBoxFlag xmlns="" xmlns:ma14="http://schemas.microsoft.com/office/mac/drawingml/2011/main" val="1"/>
            </a:ext>
          </a:extLst>
        </p:spPr>
        <p:txBody>
          <a:bodyPr wrap="square" lIns="25400" tIns="25400" rIns="25400" bIns="25400" anchor="ctr">
            <a:spAutoFit/>
          </a:bodyPr>
          <a:lstStyle>
            <a:lvl1pPr>
              <a:defRPr sz="6000" cap="all" spc="300">
                <a:latin typeface="Lato Bold"/>
                <a:ea typeface="Lato Bold"/>
                <a:cs typeface="Lato Bold"/>
                <a:sym typeface="Lato Bold"/>
              </a:defRPr>
            </a:lvl1pPr>
          </a:lstStyle>
          <a:p>
            <a:pPr algn="ctr" defTabSz="412750" hangingPunct="0">
              <a:defRPr/>
            </a:pPr>
            <a:r>
              <a:rPr lang="en-GB"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Supervisory </a:t>
            </a:r>
            <a:r>
              <a:rPr lang="lv-LV"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And Management </a:t>
            </a:r>
            <a:r>
              <a:rPr lang="en-GB"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Board</a:t>
            </a:r>
          </a:p>
        </p:txBody>
      </p:sp>
      <p:pic>
        <p:nvPicPr>
          <p:cNvPr id="24" name="Рисунок 28">
            <a:extLst>
              <a:ext uri="{FF2B5EF4-FFF2-40B4-BE49-F238E27FC236}">
                <a16:creationId xmlns:a16="http://schemas.microsoft.com/office/drawing/2014/main" id="{3399663E-FCC2-1807-D179-B41CE45DF49C}"/>
              </a:ext>
            </a:extLst>
          </p:cNvPr>
          <p:cNvPicPr>
            <a:picLocks noChangeAspect="1"/>
          </p:cNvPicPr>
          <p:nvPr/>
        </p:nvPicPr>
        <p:blipFill>
          <a:blip r:embed="rId2" cstate="print">
            <a:extLst>
              <a:ext uri="{BEBA8EAE-BF5A-486C-A8C5-ECC9F3942E4B}">
                <a14:imgProps xmlns:a14="http://schemas.microsoft.com/office/drawing/2010/main">
                  <a14:imgLayer r:embed="rId3">
                    <a14:imgEffect>
                      <a14:brightnessContrast bright="100000" contrast="100000"/>
                    </a14:imgEffect>
                  </a14:imgLayer>
                </a14:imgProps>
              </a:ext>
              <a:ext uri="{28A0092B-C50C-407E-A947-70E740481C1C}">
                <a14:useLocalDpi xmlns:a14="http://schemas.microsoft.com/office/drawing/2010/main" val="0"/>
              </a:ext>
            </a:extLst>
          </a:blip>
          <a:stretch>
            <a:fillRect/>
          </a:stretch>
        </p:blipFill>
        <p:spPr>
          <a:xfrm>
            <a:off x="1018930" y="2729221"/>
            <a:ext cx="350986" cy="188863"/>
          </a:xfrm>
          <a:prstGeom prst="rect">
            <a:avLst/>
          </a:prstGeom>
        </p:spPr>
      </p:pic>
      <p:grpSp>
        <p:nvGrpSpPr>
          <p:cNvPr id="31" name="Group 30">
            <a:extLst>
              <a:ext uri="{FF2B5EF4-FFF2-40B4-BE49-F238E27FC236}">
                <a16:creationId xmlns:a16="http://schemas.microsoft.com/office/drawing/2014/main" id="{67B6BF41-83A0-EB20-63E2-4F3745389E0F}"/>
              </a:ext>
            </a:extLst>
          </p:cNvPr>
          <p:cNvGrpSpPr/>
          <p:nvPr/>
        </p:nvGrpSpPr>
        <p:grpSpPr>
          <a:xfrm>
            <a:off x="2296145" y="2823360"/>
            <a:ext cx="3099734" cy="1038156"/>
            <a:chOff x="2189391" y="4649178"/>
            <a:chExt cx="3099734" cy="1038156"/>
          </a:xfrm>
        </p:grpSpPr>
        <p:grpSp>
          <p:nvGrpSpPr>
            <p:cNvPr id="8" name="Group 7">
              <a:extLst>
                <a:ext uri="{FF2B5EF4-FFF2-40B4-BE49-F238E27FC236}">
                  <a16:creationId xmlns:a16="http://schemas.microsoft.com/office/drawing/2014/main" id="{58783A65-64EF-D555-C692-BEAF51847BB4}"/>
                </a:ext>
              </a:extLst>
            </p:cNvPr>
            <p:cNvGrpSpPr/>
            <p:nvPr/>
          </p:nvGrpSpPr>
          <p:grpSpPr>
            <a:xfrm>
              <a:off x="2189391" y="4649178"/>
              <a:ext cx="1038156" cy="1038156"/>
              <a:chOff x="6564259" y="4933695"/>
              <a:chExt cx="1271874" cy="1271874"/>
            </a:xfrm>
          </p:grpSpPr>
          <p:pic>
            <p:nvPicPr>
              <p:cNvPr id="18" name="Picture 17" descr="Sergejs Binkovskis">
                <a:extLst>
                  <a:ext uri="{FF2B5EF4-FFF2-40B4-BE49-F238E27FC236}">
                    <a16:creationId xmlns:a16="http://schemas.microsoft.com/office/drawing/2014/main" id="{BB829309-825C-13B2-D7FB-016C951FF12D}"/>
                  </a:ext>
                </a:extLst>
              </p:cNvPr>
              <p:cNvPicPr>
                <a:picLocks noChangeAspect="1" noChangeArrowheads="1"/>
              </p:cNvPicPr>
              <p:nvPr/>
            </p:nvPicPr>
            <p:blipFill rotWithShape="1">
              <a:blip r:embed="rId4" cstate="print">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val="0"/>
                  </a:ext>
                </a:extLst>
              </a:blip>
              <a:srcRect l="1509" t="675" r="1666" b="2345"/>
              <a:stretch/>
            </p:blipFill>
            <p:spPr bwMode="auto">
              <a:xfrm>
                <a:off x="6652193" y="5020743"/>
                <a:ext cx="1096006" cy="1097778"/>
              </a:xfrm>
              <a:custGeom>
                <a:avLst/>
                <a:gdLst>
                  <a:gd name="connsiteX0" fmla="*/ 548889 w 1096006"/>
                  <a:gd name="connsiteY0" fmla="*/ 0 h 1097778"/>
                  <a:gd name="connsiteX1" fmla="*/ 1086627 w 1096006"/>
                  <a:gd name="connsiteY1" fmla="*/ 438269 h 1097778"/>
                  <a:gd name="connsiteX2" fmla="*/ 1096006 w 1096006"/>
                  <a:gd name="connsiteY2" fmla="*/ 531311 h 1097778"/>
                  <a:gd name="connsiteX3" fmla="*/ 1096006 w 1096006"/>
                  <a:gd name="connsiteY3" fmla="*/ 566467 h 1097778"/>
                  <a:gd name="connsiteX4" fmla="*/ 1086627 w 1096006"/>
                  <a:gd name="connsiteY4" fmla="*/ 659510 h 1097778"/>
                  <a:gd name="connsiteX5" fmla="*/ 548889 w 1096006"/>
                  <a:gd name="connsiteY5" fmla="*/ 1097778 h 1097778"/>
                  <a:gd name="connsiteX6" fmla="*/ 0 w 1096006"/>
                  <a:gd name="connsiteY6" fmla="*/ 548889 h 1097778"/>
                  <a:gd name="connsiteX7" fmla="*/ 548889 w 1096006"/>
                  <a:gd name="connsiteY7" fmla="*/ 0 h 1097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6006" h="1097778">
                    <a:moveTo>
                      <a:pt x="548889" y="0"/>
                    </a:moveTo>
                    <a:cubicBezTo>
                      <a:pt x="814139" y="0"/>
                      <a:pt x="1035445" y="188150"/>
                      <a:pt x="1086627" y="438269"/>
                    </a:cubicBezTo>
                    <a:lnTo>
                      <a:pt x="1096006" y="531311"/>
                    </a:lnTo>
                    <a:lnTo>
                      <a:pt x="1096006" y="566467"/>
                    </a:lnTo>
                    <a:lnTo>
                      <a:pt x="1086627" y="659510"/>
                    </a:lnTo>
                    <a:cubicBezTo>
                      <a:pt x="1035445" y="909629"/>
                      <a:pt x="814139" y="1097778"/>
                      <a:pt x="548889" y="1097778"/>
                    </a:cubicBezTo>
                    <a:cubicBezTo>
                      <a:pt x="245746" y="1097778"/>
                      <a:pt x="0" y="852032"/>
                      <a:pt x="0" y="548889"/>
                    </a:cubicBezTo>
                    <a:cubicBezTo>
                      <a:pt x="0" y="245746"/>
                      <a:pt x="245746" y="0"/>
                      <a:pt x="548889" y="0"/>
                    </a:cubicBezTo>
                    <a:close/>
                  </a:path>
                </a:pathLst>
              </a:custGeom>
              <a:noFill/>
              <a:extLst>
                <a:ext uri="{909E8E84-426E-40DD-AFC4-6F175D3DCCD1}">
                  <a14:hiddenFill xmlns:a14="http://schemas.microsoft.com/office/drawing/2010/main">
                    <a:solidFill>
                      <a:srgbClr val="FFFFFF"/>
                    </a:solidFill>
                  </a14:hiddenFill>
                </a:ext>
              </a:extLst>
            </p:spPr>
          </p:pic>
          <p:sp>
            <p:nvSpPr>
              <p:cNvPr id="20" name="Oval 19">
                <a:extLst>
                  <a:ext uri="{FF2B5EF4-FFF2-40B4-BE49-F238E27FC236}">
                    <a16:creationId xmlns:a16="http://schemas.microsoft.com/office/drawing/2014/main" id="{3D7F4FAB-BDB6-691F-F318-943C0D3CB22C}"/>
                  </a:ext>
                </a:extLst>
              </p:cNvPr>
              <p:cNvSpPr/>
              <p:nvPr/>
            </p:nvSpPr>
            <p:spPr>
              <a:xfrm>
                <a:off x="6564259" y="4933695"/>
                <a:ext cx="1271874" cy="1271874"/>
              </a:xfrm>
              <a:prstGeom prst="ellipse">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a:latin typeface="Inter SemiBold" panose="020B0502030000000004" pitchFamily="34" charset="0"/>
                  <a:ea typeface="Inter SemiBold" panose="020B0502030000000004" pitchFamily="34" charset="0"/>
                </a:endParaRPr>
              </a:p>
            </p:txBody>
          </p:sp>
        </p:grpSp>
        <p:sp>
          <p:nvSpPr>
            <p:cNvPr id="16" name="TextBox 15">
              <a:extLst>
                <a:ext uri="{FF2B5EF4-FFF2-40B4-BE49-F238E27FC236}">
                  <a16:creationId xmlns:a16="http://schemas.microsoft.com/office/drawing/2014/main" id="{A457E82A-B7DE-B060-2098-4BAC2AB4F3A7}"/>
                </a:ext>
              </a:extLst>
            </p:cNvPr>
            <p:cNvSpPr txBox="1"/>
            <p:nvPr/>
          </p:nvSpPr>
          <p:spPr>
            <a:xfrm>
              <a:off x="3420536" y="4660425"/>
              <a:ext cx="1868589" cy="1015663"/>
            </a:xfrm>
            <a:prstGeom prst="rect">
              <a:avLst/>
            </a:prstGeom>
            <a:noFill/>
          </p:spPr>
          <p:txBody>
            <a:bodyPr wrap="square" lIns="0" tIns="0" rIns="0" bIns="0" rtlCol="0">
              <a:spAutoFit/>
            </a:bodyPr>
            <a:lstStyle/>
            <a:p>
              <a:r>
                <a:rPr lang="lv-LV" sz="1400" dirty="0">
                  <a:latin typeface="Inter SemiBold" panose="020B0502030000000004" pitchFamily="34" charset="0"/>
                  <a:ea typeface="Inter SemiBold" panose="020B0502030000000004" pitchFamily="34" charset="0"/>
                  <a:cs typeface="Poppins ExtraLight" panose="00000300000000000000" pitchFamily="2" charset="0"/>
                </a:rPr>
                <a:t>Sergejs</a:t>
              </a:r>
              <a:r>
                <a:rPr lang="en-US" sz="1400" dirty="0">
                  <a:latin typeface="Inter SemiBold" panose="020B0502030000000004" pitchFamily="34" charset="0"/>
                  <a:ea typeface="Inter SemiBold" panose="020B0502030000000004" pitchFamily="34" charset="0"/>
                  <a:cs typeface="Poppins ExtraLight" panose="00000300000000000000" pitchFamily="2" charset="0"/>
                </a:rPr>
                <a:t> </a:t>
              </a:r>
              <a:r>
                <a:rPr lang="lv-LV" sz="1400" dirty="0">
                  <a:latin typeface="Inter SemiBold" panose="020B0502030000000004" pitchFamily="34" charset="0"/>
                  <a:ea typeface="Inter SemiBold" panose="020B0502030000000004" pitchFamily="34" charset="0"/>
                  <a:cs typeface="Poppins ExtraLight" panose="00000300000000000000" pitchFamily="2" charset="0"/>
                </a:rPr>
                <a:t>Binkovskis</a:t>
              </a:r>
            </a:p>
            <a:p>
              <a:endParaRPr lang="ru-RU" sz="1200" dirty="0">
                <a:latin typeface="Inter Light" panose="020B0502030000000004" pitchFamily="34" charset="0"/>
                <a:ea typeface="Inter Light" panose="020B0502030000000004" pitchFamily="34" charset="0"/>
                <a:cs typeface="Poppins ExtraLight" panose="00000300000000000000" pitchFamily="2" charset="0"/>
              </a:endParaRPr>
            </a:p>
            <a:p>
              <a:r>
                <a:rPr lang="en-US" sz="1000" dirty="0">
                  <a:latin typeface="Inter Light" panose="020B0502030000000004" pitchFamily="34" charset="0"/>
                  <a:ea typeface="Inter Light" panose="020B0502030000000004" pitchFamily="34" charset="0"/>
                  <a:cs typeface="Poppins ExtraLight" panose="00000300000000000000" pitchFamily="2" charset="0"/>
                </a:rPr>
                <a:t>Chairman of the Management Board of </a:t>
              </a:r>
              <a:r>
                <a:rPr lang="en-US" sz="1000" dirty="0" err="1">
                  <a:latin typeface="Inter Light" panose="020B0502030000000004" pitchFamily="34" charset="0"/>
                  <a:ea typeface="Inter Light" panose="020B0502030000000004" pitchFamily="34" charset="0"/>
                  <a:cs typeface="Poppins ExtraLight" panose="00000300000000000000" pitchFamily="2" charset="0"/>
                </a:rPr>
                <a:t>iCotton</a:t>
              </a:r>
              <a:r>
                <a:rPr lang="en-US" sz="1000" dirty="0">
                  <a:latin typeface="Inter Light" panose="020B0502030000000004" pitchFamily="34" charset="0"/>
                  <a:ea typeface="Inter Light" panose="020B0502030000000004" pitchFamily="34" charset="0"/>
                  <a:cs typeface="Poppins ExtraLight" panose="00000300000000000000" pitchFamily="2" charset="0"/>
                </a:rPr>
                <a:t> SIA</a:t>
              </a:r>
              <a:r>
                <a:rPr lang="lv-LV" sz="1000" dirty="0">
                  <a:latin typeface="Inter Light" panose="020B0502030000000004" pitchFamily="34" charset="0"/>
                  <a:ea typeface="Inter Light" panose="020B0502030000000004" pitchFamily="34" charset="0"/>
                  <a:cs typeface="Poppins ExtraLight" panose="00000300000000000000" pitchFamily="2" charset="0"/>
                </a:rPr>
                <a:t> (</a:t>
              </a:r>
              <a:r>
                <a:rPr lang="lv-LV" sz="1000" dirty="0" err="1">
                  <a:latin typeface="Inter Light" panose="020B0502030000000004" pitchFamily="34" charset="0"/>
                  <a:ea typeface="Inter Light" panose="020B0502030000000004" pitchFamily="34" charset="0"/>
                  <a:cs typeface="Poppins ExtraLight" panose="00000300000000000000" pitchFamily="2" charset="0"/>
                </a:rPr>
                <a:t>Issuer</a:t>
              </a:r>
              <a:r>
                <a:rPr lang="lv-LV" sz="1000" dirty="0">
                  <a:latin typeface="Inter Light" panose="020B0502030000000004" pitchFamily="34" charset="0"/>
                  <a:ea typeface="Inter Light" panose="020B0502030000000004" pitchFamily="34" charset="0"/>
                  <a:cs typeface="Poppins ExtraLight" panose="00000300000000000000" pitchFamily="2" charset="0"/>
                </a:rPr>
                <a:t>)</a:t>
              </a:r>
              <a:endParaRPr lang="en-US" sz="1000" dirty="0">
                <a:latin typeface="Inter Light" panose="020B0502030000000004" pitchFamily="34" charset="0"/>
                <a:ea typeface="Inter Light" panose="020B0502030000000004" pitchFamily="34" charset="0"/>
                <a:cs typeface="Poppins ExtraLight" panose="00000300000000000000" pitchFamily="2" charset="0"/>
              </a:endParaRPr>
            </a:p>
            <a:p>
              <a:r>
                <a:rPr lang="en-US" sz="1000" dirty="0">
                  <a:latin typeface="Inter Light" panose="020B0502030000000004" pitchFamily="34" charset="0"/>
                  <a:ea typeface="Inter Light" panose="020B0502030000000004" pitchFamily="34" charset="0"/>
                  <a:cs typeface="Poppins ExtraLight" panose="00000300000000000000" pitchFamily="2" charset="0"/>
                </a:rPr>
                <a:t>Member of the Management Board of Harper Hygienics S.A.</a:t>
              </a:r>
            </a:p>
          </p:txBody>
        </p:sp>
      </p:grpSp>
      <p:grpSp>
        <p:nvGrpSpPr>
          <p:cNvPr id="36" name="Group 35">
            <a:extLst>
              <a:ext uri="{FF2B5EF4-FFF2-40B4-BE49-F238E27FC236}">
                <a16:creationId xmlns:a16="http://schemas.microsoft.com/office/drawing/2014/main" id="{7237F474-4200-70A1-F66F-9F66D1EF7A49}"/>
              </a:ext>
            </a:extLst>
          </p:cNvPr>
          <p:cNvGrpSpPr/>
          <p:nvPr/>
        </p:nvGrpSpPr>
        <p:grpSpPr>
          <a:xfrm>
            <a:off x="10530782" y="6318382"/>
            <a:ext cx="894456" cy="280165"/>
            <a:chOff x="7010040" y="6188392"/>
            <a:chExt cx="1237207" cy="387523"/>
          </a:xfrm>
        </p:grpSpPr>
        <p:pic>
          <p:nvPicPr>
            <p:cNvPr id="41" name="Рисунок 9">
              <a:extLst>
                <a:ext uri="{FF2B5EF4-FFF2-40B4-BE49-F238E27FC236}">
                  <a16:creationId xmlns:a16="http://schemas.microsoft.com/office/drawing/2014/main" id="{25586DDC-8ECC-494D-D9AD-D20627ADD59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18086" y="6188392"/>
              <a:ext cx="429161" cy="366713"/>
            </a:xfrm>
            <a:prstGeom prst="rect">
              <a:avLst/>
            </a:prstGeom>
          </p:spPr>
        </p:pic>
        <p:pic>
          <p:nvPicPr>
            <p:cNvPr id="46" name="Рисунок 28">
              <a:extLst>
                <a:ext uri="{FF2B5EF4-FFF2-40B4-BE49-F238E27FC236}">
                  <a16:creationId xmlns:a16="http://schemas.microsoft.com/office/drawing/2014/main" id="{99BC21B7-03BC-E77B-1135-55B2321A7B13}"/>
                </a:ext>
              </a:extLst>
            </p:cNvPr>
            <p:cNvPicPr>
              <a:picLocks noChangeAspect="1"/>
            </p:cNvPicPr>
            <p:nvPr/>
          </p:nvPicPr>
          <p:blipFill>
            <a:blip r:embed="rId7" cstate="print">
              <a:extLst>
                <a:ext uri="{BEBA8EAE-BF5A-486C-A8C5-ECC9F3942E4B}">
                  <a14:imgProps xmlns:a14="http://schemas.microsoft.com/office/drawing/2010/main">
                    <a14:imgLayer r:embed="rId8">
                      <a14:imgEffect>
                        <a14:brightnessContrast bright="-100000" contrast="100000"/>
                      </a14:imgEffect>
                    </a14:imgLayer>
                  </a14:imgProps>
                </a:ext>
                <a:ext uri="{28A0092B-C50C-407E-A947-70E740481C1C}">
                  <a14:useLocalDpi xmlns:a14="http://schemas.microsoft.com/office/drawing/2010/main" val="0"/>
                </a:ext>
              </a:extLst>
            </a:blip>
            <a:stretch>
              <a:fillRect/>
            </a:stretch>
          </p:blipFill>
          <p:spPr>
            <a:xfrm>
              <a:off x="7010040" y="6188392"/>
              <a:ext cx="720176" cy="387523"/>
            </a:xfrm>
            <a:prstGeom prst="rect">
              <a:avLst/>
            </a:prstGeom>
          </p:spPr>
        </p:pic>
      </p:grpSp>
      <p:sp>
        <p:nvSpPr>
          <p:cNvPr id="6" name="TextBox 5">
            <a:extLst>
              <a:ext uri="{FF2B5EF4-FFF2-40B4-BE49-F238E27FC236}">
                <a16:creationId xmlns:a16="http://schemas.microsoft.com/office/drawing/2014/main" id="{C8C7B21F-BACF-D7A6-F7C0-6499B6AE0E80}"/>
              </a:ext>
            </a:extLst>
          </p:cNvPr>
          <p:cNvSpPr txBox="1"/>
          <p:nvPr/>
        </p:nvSpPr>
        <p:spPr>
          <a:xfrm>
            <a:off x="3518522" y="4204661"/>
            <a:ext cx="1868589" cy="707886"/>
          </a:xfrm>
          <a:prstGeom prst="rect">
            <a:avLst/>
          </a:prstGeom>
          <a:noFill/>
        </p:spPr>
        <p:txBody>
          <a:bodyPr wrap="square" lIns="0" tIns="0" rIns="0" bIns="0" rtlCol="0">
            <a:spAutoFit/>
          </a:bodyPr>
          <a:lstStyle/>
          <a:p>
            <a:r>
              <a:rPr lang="af-ZA" sz="1400" dirty="0">
                <a:latin typeface="Inter SemiBold" panose="020B0502030000000004" pitchFamily="34" charset="0"/>
                <a:ea typeface="Inter SemiBold" panose="020B0502030000000004" pitchFamily="34" charset="0"/>
                <a:cs typeface="Poppins ExtraLight" panose="00000300000000000000" pitchFamily="2" charset="0"/>
              </a:rPr>
              <a:t>Dmitrij Kostojanskij</a:t>
            </a:r>
          </a:p>
          <a:p>
            <a:endParaRPr lang="ru-RU" sz="1200" dirty="0">
              <a:latin typeface="Inter Light" panose="020B0502030000000004" pitchFamily="34" charset="0"/>
              <a:ea typeface="Inter Light" panose="020B0502030000000004" pitchFamily="34" charset="0"/>
              <a:cs typeface="Poppins ExtraLight" panose="00000300000000000000" pitchFamily="2" charset="0"/>
            </a:endParaRPr>
          </a:p>
          <a:p>
            <a:r>
              <a:rPr lang="en-US" sz="1000" dirty="0">
                <a:latin typeface="Inter Light" panose="020B0502030000000004" pitchFamily="34" charset="0"/>
                <a:ea typeface="Inter Light" panose="020B0502030000000004" pitchFamily="34" charset="0"/>
                <a:cs typeface="Poppins ExtraLight" panose="00000300000000000000" pitchFamily="2" charset="0"/>
              </a:rPr>
              <a:t>Chairman of the Management Board of Harper Hygienics S.A.</a:t>
            </a:r>
          </a:p>
        </p:txBody>
      </p:sp>
      <p:pic>
        <p:nvPicPr>
          <p:cNvPr id="7" name="Picture 6">
            <a:extLst>
              <a:ext uri="{FF2B5EF4-FFF2-40B4-BE49-F238E27FC236}">
                <a16:creationId xmlns:a16="http://schemas.microsoft.com/office/drawing/2014/main" id="{2DD7020D-6C7C-176A-DEF2-46B0A11A7C13}"/>
              </a:ext>
            </a:extLst>
          </p:cNvPr>
          <p:cNvPicPr>
            <a:picLocks noChangeAspect="1"/>
          </p:cNvPicPr>
          <p:nvPr/>
        </p:nvPicPr>
        <p:blipFill rotWithShape="1">
          <a:blip r:embed="rId9" cstate="screen">
            <a:extLst>
              <a:ext uri="{BEBA8EAE-BF5A-486C-A8C5-ECC9F3942E4B}">
                <a14:imgProps xmlns:a14="http://schemas.microsoft.com/office/drawing/2010/main">
                  <a14:imgLayer r:embed="rId10">
                    <a14:imgEffect>
                      <a14:saturation sat="0"/>
                    </a14:imgEffect>
                  </a14:imgLayer>
                </a14:imgProps>
              </a:ext>
              <a:ext uri="{28A0092B-C50C-407E-A947-70E740481C1C}">
                <a14:useLocalDpi xmlns:a14="http://schemas.microsoft.com/office/drawing/2010/main"/>
              </a:ext>
            </a:extLst>
          </a:blip>
          <a:srcRect l="491" t="638" r="2382" b="2238"/>
          <a:stretch/>
        </p:blipFill>
        <p:spPr>
          <a:xfrm>
            <a:off x="2404770" y="4089565"/>
            <a:ext cx="896052" cy="896052"/>
          </a:xfrm>
          <a:custGeom>
            <a:avLst/>
            <a:gdLst>
              <a:gd name="connsiteX0" fmla="*/ 548889 w 1097778"/>
              <a:gd name="connsiteY0" fmla="*/ 0 h 1097778"/>
              <a:gd name="connsiteX1" fmla="*/ 1097778 w 1097778"/>
              <a:gd name="connsiteY1" fmla="*/ 548889 h 1097778"/>
              <a:gd name="connsiteX2" fmla="*/ 548889 w 1097778"/>
              <a:gd name="connsiteY2" fmla="*/ 1097778 h 1097778"/>
              <a:gd name="connsiteX3" fmla="*/ 0 w 1097778"/>
              <a:gd name="connsiteY3" fmla="*/ 548889 h 1097778"/>
              <a:gd name="connsiteX4" fmla="*/ 548889 w 1097778"/>
              <a:gd name="connsiteY4" fmla="*/ 0 h 1097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778" h="1097778">
                <a:moveTo>
                  <a:pt x="548889" y="0"/>
                </a:moveTo>
                <a:cubicBezTo>
                  <a:pt x="852032" y="0"/>
                  <a:pt x="1097778" y="245746"/>
                  <a:pt x="1097778" y="548889"/>
                </a:cubicBezTo>
                <a:cubicBezTo>
                  <a:pt x="1097778" y="852032"/>
                  <a:pt x="852032" y="1097778"/>
                  <a:pt x="548889" y="1097778"/>
                </a:cubicBezTo>
                <a:cubicBezTo>
                  <a:pt x="245746" y="1097778"/>
                  <a:pt x="0" y="852032"/>
                  <a:pt x="0" y="548889"/>
                </a:cubicBezTo>
                <a:cubicBezTo>
                  <a:pt x="0" y="245746"/>
                  <a:pt x="245746" y="0"/>
                  <a:pt x="548889" y="0"/>
                </a:cubicBezTo>
                <a:close/>
              </a:path>
            </a:pathLst>
          </a:custGeom>
          <a:noFill/>
          <a:ln w="88900" cap="sq">
            <a:noFill/>
            <a:miter lim="800000"/>
          </a:ln>
          <a:effectLst/>
        </p:spPr>
      </p:pic>
      <p:sp>
        <p:nvSpPr>
          <p:cNvPr id="5" name="TextBox 4">
            <a:extLst>
              <a:ext uri="{FF2B5EF4-FFF2-40B4-BE49-F238E27FC236}">
                <a16:creationId xmlns:a16="http://schemas.microsoft.com/office/drawing/2014/main" id="{DA3DAB10-628E-6D13-87E4-C40078C04DDF}"/>
              </a:ext>
            </a:extLst>
          </p:cNvPr>
          <p:cNvSpPr txBox="1"/>
          <p:nvPr/>
        </p:nvSpPr>
        <p:spPr>
          <a:xfrm>
            <a:off x="6322882" y="2698500"/>
            <a:ext cx="5499374" cy="1077218"/>
          </a:xfrm>
          <a:prstGeom prst="rect">
            <a:avLst/>
          </a:prstGeom>
          <a:noFill/>
        </p:spPr>
        <p:txBody>
          <a:bodyPr wrap="square" lIns="0" tIns="0" rIns="0" bIns="0" rtlCol="0">
            <a:spAutoFit/>
          </a:bodyPr>
          <a:lstStyle/>
          <a:p>
            <a:pPr marR="1270" algn="just">
              <a:spcBef>
                <a:spcPts val="600"/>
              </a:spcBef>
              <a:spcAft>
                <a:spcPts val="800"/>
              </a:spcAft>
            </a:pPr>
            <a:r>
              <a:rPr lang="en-GB" sz="1000" dirty="0">
                <a:effectLst/>
                <a:latin typeface="Inter Light" panose="020B0604020202020204" charset="0"/>
                <a:ea typeface="Inter Light" panose="020B0604020202020204" charset="0"/>
              </a:rPr>
              <a:t>Sergejs Binkovskis </a:t>
            </a:r>
            <a:r>
              <a:rPr lang="lv-LV" sz="1000" dirty="0" err="1">
                <a:effectLst/>
                <a:latin typeface="Inter Light" panose="020B0604020202020204" charset="0"/>
                <a:ea typeface="Inter Light" panose="020B0604020202020204" charset="0"/>
              </a:rPr>
              <a:t>is</a:t>
            </a:r>
            <a:r>
              <a:rPr lang="en-GB" sz="1000" dirty="0">
                <a:effectLst/>
                <a:latin typeface="Inter Light" panose="020B0604020202020204" charset="0"/>
                <a:ea typeface="Inter Light" panose="020B0604020202020204" charset="0"/>
              </a:rPr>
              <a:t> </a:t>
            </a:r>
            <a:r>
              <a:rPr lang="lv-LV" sz="1000" dirty="0">
                <a:effectLst/>
                <a:latin typeface="Inter Light" panose="020B0604020202020204" charset="0"/>
                <a:ea typeface="Inter Light" panose="020B0604020202020204" charset="0"/>
              </a:rPr>
              <a:t>a </a:t>
            </a:r>
            <a:r>
              <a:rPr lang="en-GB" sz="1000" dirty="0">
                <a:effectLst/>
                <a:latin typeface="Inter Light" panose="020B0604020202020204" charset="0"/>
                <a:ea typeface="Inter Light" panose="020B0604020202020204" charset="0"/>
              </a:rPr>
              <a:t>dedicated and seasoned professional with a robust background in production management and supply chain operations. Bringing over a decade of experience, Mr </a:t>
            </a:r>
            <a:r>
              <a:rPr lang="en-GB" sz="1000" dirty="0" err="1">
                <a:effectLst/>
                <a:latin typeface="Inter Light" panose="020B0604020202020204" charset="0"/>
                <a:ea typeface="Inter Light" panose="020B0604020202020204" charset="0"/>
              </a:rPr>
              <a:t>Binkovkis</a:t>
            </a:r>
            <a:r>
              <a:rPr lang="en-GB" sz="1000" dirty="0">
                <a:effectLst/>
                <a:latin typeface="Inter Light" panose="020B0604020202020204" charset="0"/>
                <a:ea typeface="Inter Light" panose="020B0604020202020204" charset="0"/>
              </a:rPr>
              <a:t> has been an integral part of the company since 2011, contributing significantly to the enhancement of production processes, material supply, sales and finished product stock management. Mr </a:t>
            </a:r>
            <a:r>
              <a:rPr lang="en-GB" sz="1000" dirty="0" err="1">
                <a:effectLst/>
                <a:latin typeface="Inter Light" panose="020B0604020202020204" charset="0"/>
                <a:ea typeface="Inter Light" panose="020B0604020202020204" charset="0"/>
              </a:rPr>
              <a:t>Binkovskis</a:t>
            </a:r>
            <a:r>
              <a:rPr lang="en-GB" sz="1000" dirty="0">
                <a:effectLst/>
                <a:latin typeface="Inter Light" panose="020B0604020202020204" charset="0"/>
                <a:ea typeface="Inter Light" panose="020B0604020202020204" charset="0"/>
              </a:rPr>
              <a:t> has eighteen years of experience in the production industry and since 2005 has worked in several companies, including Bella Art and Enigma Lux.</a:t>
            </a:r>
            <a:endParaRPr lang="lv-LV" sz="1000" dirty="0">
              <a:effectLst/>
              <a:latin typeface="Inter Light" panose="020B0604020202020204" charset="0"/>
              <a:ea typeface="Inter Light" panose="020B0604020202020204" charset="0"/>
            </a:endParaRPr>
          </a:p>
        </p:txBody>
      </p:sp>
      <p:sp>
        <p:nvSpPr>
          <p:cNvPr id="9" name="TextBox 8">
            <a:extLst>
              <a:ext uri="{FF2B5EF4-FFF2-40B4-BE49-F238E27FC236}">
                <a16:creationId xmlns:a16="http://schemas.microsoft.com/office/drawing/2014/main" id="{C3F7F76A-8024-7337-D6F0-68F6EFB7C027}"/>
              </a:ext>
            </a:extLst>
          </p:cNvPr>
          <p:cNvSpPr txBox="1"/>
          <p:nvPr/>
        </p:nvSpPr>
        <p:spPr>
          <a:xfrm>
            <a:off x="6322882" y="4019995"/>
            <a:ext cx="5499374" cy="1077218"/>
          </a:xfrm>
          <a:prstGeom prst="rect">
            <a:avLst/>
          </a:prstGeom>
          <a:noFill/>
        </p:spPr>
        <p:txBody>
          <a:bodyPr wrap="square" lIns="0" tIns="0" rIns="0" bIns="0" rtlCol="0">
            <a:spAutoFit/>
          </a:bodyPr>
          <a:lstStyle/>
          <a:p>
            <a:pPr algn="just"/>
            <a:r>
              <a:rPr lang="en-GB" sz="1000" dirty="0">
                <a:effectLst/>
                <a:latin typeface="Inter Light" panose="020B0604020202020204" charset="0"/>
                <a:ea typeface="Inter Light" panose="020B0604020202020204" charset="0"/>
              </a:rPr>
              <a:t>Dmitrij </a:t>
            </a:r>
            <a:r>
              <a:rPr lang="en-GB" sz="1000" dirty="0" err="1">
                <a:effectLst/>
                <a:latin typeface="Inter Light" panose="020B0604020202020204" charset="0"/>
                <a:ea typeface="Inter Light" panose="020B0604020202020204" charset="0"/>
              </a:rPr>
              <a:t>Kostojanski</a:t>
            </a:r>
            <a:r>
              <a:rPr lang="lv-LV" sz="1000" dirty="0">
                <a:effectLst/>
                <a:latin typeface="Inter Light" panose="020B0604020202020204" charset="0"/>
                <a:ea typeface="Inter Light" panose="020B0604020202020204" charset="0"/>
              </a:rPr>
              <a:t>j</a:t>
            </a:r>
            <a:r>
              <a:rPr lang="en-GB" sz="1000" dirty="0">
                <a:effectLst/>
                <a:latin typeface="Inter Light" panose="020B0604020202020204" charset="0"/>
                <a:ea typeface="Inter Light" panose="020B0604020202020204" charset="0"/>
              </a:rPr>
              <a:t> is a dynamic professional who has been an integral part of the Group since 2013.</a:t>
            </a:r>
            <a:r>
              <a:rPr lang="en-GB" sz="1000" dirty="0">
                <a:effectLst/>
                <a:latin typeface="Inter Light" panose="020B0604020202020204" charset="0"/>
                <a:ea typeface="Inter Light" panose="020B0604020202020204" charset="0"/>
                <a:cs typeface="Times New Roman" panose="02020603050405020304" pitchFamily="18" charset="0"/>
              </a:rPr>
              <a:t> </a:t>
            </a:r>
            <a:r>
              <a:rPr lang="en-GB" sz="1000" dirty="0">
                <a:effectLst/>
                <a:latin typeface="Inter Light" panose="020B0604020202020204" charset="0"/>
                <a:ea typeface="Inter Light" panose="020B0604020202020204" charset="0"/>
              </a:rPr>
              <a:t>From 2013 to 2018, Mr </a:t>
            </a:r>
            <a:r>
              <a:rPr lang="en-GB" sz="1000" dirty="0" err="1">
                <a:effectLst/>
                <a:latin typeface="Inter Light" panose="020B0604020202020204" charset="0"/>
                <a:ea typeface="Inter Light" panose="020B0604020202020204" charset="0"/>
              </a:rPr>
              <a:t>Kostojanski</a:t>
            </a:r>
            <a:r>
              <a:rPr lang="lv-LV" sz="1000" dirty="0">
                <a:effectLst/>
                <a:latin typeface="Inter Light" panose="020B0604020202020204" charset="0"/>
                <a:ea typeface="Inter Light" panose="020B0604020202020204" charset="0"/>
              </a:rPr>
              <a:t>j</a:t>
            </a:r>
            <a:r>
              <a:rPr lang="en-GB" sz="1000" dirty="0">
                <a:effectLst/>
                <a:latin typeface="Inter Light" panose="020B0604020202020204" charset="0"/>
                <a:ea typeface="Inter Light" panose="020B0604020202020204" charset="0"/>
              </a:rPr>
              <a:t> served as an advisor for </a:t>
            </a:r>
            <a:r>
              <a:rPr lang="en-GB" sz="1000" dirty="0" err="1">
                <a:effectLst/>
                <a:latin typeface="Inter Light" panose="020B0604020202020204" charset="0"/>
                <a:ea typeface="Inter Light" panose="020B0604020202020204" charset="0"/>
              </a:rPr>
              <a:t>iCotton</a:t>
            </a:r>
            <a:r>
              <a:rPr lang="en-GB" sz="1000" dirty="0">
                <a:effectLst/>
                <a:latin typeface="Inter Light" panose="020B0604020202020204" charset="0"/>
                <a:ea typeface="Inter Light" panose="020B0604020202020204" charset="0"/>
              </a:rPr>
              <a:t> SIA, playing a pivotal role in the development and implementation of cost-cutting programs. In early 2017, he took on the role of Interim Vice-President of the Supervisory Board at Harper Hygienics S.A. In this capacity, he assumed a crucial role in a project group focused on company acquisition. Since the end of 2018, Mr </a:t>
            </a:r>
            <a:r>
              <a:rPr lang="en-GB" sz="1000" dirty="0" err="1">
                <a:effectLst/>
                <a:latin typeface="Inter Light" panose="020B0604020202020204" charset="0"/>
                <a:ea typeface="Inter Light" panose="020B0604020202020204" charset="0"/>
              </a:rPr>
              <a:t>Kostojanski</a:t>
            </a:r>
            <a:r>
              <a:rPr lang="lv-LV" sz="1000" dirty="0">
                <a:effectLst/>
                <a:latin typeface="Inter Light" panose="020B0604020202020204" charset="0"/>
                <a:ea typeface="Inter Light" panose="020B0604020202020204" charset="0"/>
              </a:rPr>
              <a:t>j</a:t>
            </a:r>
            <a:r>
              <a:rPr lang="en-GB" sz="1000" dirty="0">
                <a:effectLst/>
                <a:latin typeface="Inter Light" panose="020B0604020202020204" charset="0"/>
                <a:ea typeface="Inter Light" panose="020B0604020202020204" charset="0"/>
              </a:rPr>
              <a:t> has held the position of Chairman of the Management Board at Harper Hygienics S.A.</a:t>
            </a:r>
            <a:endParaRPr lang="en-US" sz="1000" dirty="0">
              <a:latin typeface="Inter Light" panose="020B0604020202020204" charset="0"/>
              <a:ea typeface="Inter Light" panose="020B0604020202020204" charset="0"/>
              <a:cs typeface="Poppins ExtraLight" panose="00000300000000000000" pitchFamily="2" charset="0"/>
            </a:endParaRPr>
          </a:p>
        </p:txBody>
      </p:sp>
    </p:spTree>
    <p:extLst>
      <p:ext uri="{BB962C8B-B14F-4D97-AF65-F5344CB8AC3E}">
        <p14:creationId xmlns:p14="http://schemas.microsoft.com/office/powerpoint/2010/main" val="25123820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Oval 84">
            <a:extLst>
              <a:ext uri="{FF2B5EF4-FFF2-40B4-BE49-F238E27FC236}">
                <a16:creationId xmlns:a16="http://schemas.microsoft.com/office/drawing/2014/main" id="{DC70383E-456E-F383-5D7A-8CDB9F5A3824}"/>
              </a:ext>
            </a:extLst>
          </p:cNvPr>
          <p:cNvSpPr/>
          <p:nvPr/>
        </p:nvSpPr>
        <p:spPr>
          <a:xfrm>
            <a:off x="-3942867" y="1566465"/>
            <a:ext cx="5195096" cy="5195096"/>
          </a:xfrm>
          <a:prstGeom prst="ellipse">
            <a:avLst/>
          </a:prstGeom>
          <a:noFill/>
          <a:ln w="127000">
            <a:gradFill>
              <a:gsLst>
                <a:gs pos="0">
                  <a:srgbClr val="4D8FB9">
                    <a:alpha val="20000"/>
                  </a:srgbClr>
                </a:gs>
                <a:gs pos="100000">
                  <a:srgbClr val="88CADF">
                    <a:alpha val="20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6" name="Oval 85">
            <a:extLst>
              <a:ext uri="{FF2B5EF4-FFF2-40B4-BE49-F238E27FC236}">
                <a16:creationId xmlns:a16="http://schemas.microsoft.com/office/drawing/2014/main" id="{A765145F-A46E-109E-FAD3-42F3B2BC7347}"/>
              </a:ext>
            </a:extLst>
          </p:cNvPr>
          <p:cNvSpPr/>
          <p:nvPr/>
        </p:nvSpPr>
        <p:spPr>
          <a:xfrm>
            <a:off x="11523994" y="4344262"/>
            <a:ext cx="1358663" cy="1358663"/>
          </a:xfrm>
          <a:prstGeom prst="ellipse">
            <a:avLst/>
          </a:prstGeom>
          <a:noFill/>
          <a:ln w="508000">
            <a:gradFill>
              <a:gsLst>
                <a:gs pos="0">
                  <a:srgbClr val="4D8FB9">
                    <a:alpha val="20000"/>
                  </a:srgbClr>
                </a:gs>
                <a:gs pos="100000">
                  <a:srgbClr val="88CADF">
                    <a:alpha val="20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Rectangle: Rounded Corners 36">
            <a:extLst>
              <a:ext uri="{FF2B5EF4-FFF2-40B4-BE49-F238E27FC236}">
                <a16:creationId xmlns:a16="http://schemas.microsoft.com/office/drawing/2014/main" id="{3EDCF0CC-63FE-8D24-944B-E5566BD23C38}"/>
              </a:ext>
            </a:extLst>
          </p:cNvPr>
          <p:cNvSpPr/>
          <p:nvPr/>
        </p:nvSpPr>
        <p:spPr>
          <a:xfrm>
            <a:off x="1797901" y="3482319"/>
            <a:ext cx="3672436" cy="2680515"/>
          </a:xfrm>
          <a:prstGeom prst="roundRect">
            <a:avLst>
              <a:gd name="adj" fmla="val 6405"/>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3" name="Oval 82">
            <a:extLst>
              <a:ext uri="{FF2B5EF4-FFF2-40B4-BE49-F238E27FC236}">
                <a16:creationId xmlns:a16="http://schemas.microsoft.com/office/drawing/2014/main" id="{A84F7770-A2D5-CD92-365D-C589A1AD2287}"/>
              </a:ext>
            </a:extLst>
          </p:cNvPr>
          <p:cNvSpPr/>
          <p:nvPr/>
        </p:nvSpPr>
        <p:spPr>
          <a:xfrm>
            <a:off x="8593664" y="-2374393"/>
            <a:ext cx="4412457" cy="4412457"/>
          </a:xfrm>
          <a:prstGeom prst="ellipse">
            <a:avLst/>
          </a:prstGeom>
          <a:noFill/>
          <a:ln w="635000">
            <a:gradFill>
              <a:gsLst>
                <a:gs pos="0">
                  <a:srgbClr val="4D8FB9">
                    <a:alpha val="20000"/>
                  </a:srgbClr>
                </a:gs>
                <a:gs pos="100000">
                  <a:srgbClr val="88CADF">
                    <a:alpha val="20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Oval 83">
            <a:extLst>
              <a:ext uri="{FF2B5EF4-FFF2-40B4-BE49-F238E27FC236}">
                <a16:creationId xmlns:a16="http://schemas.microsoft.com/office/drawing/2014/main" id="{7DE734EB-939F-4028-B73C-603B522AAC79}"/>
              </a:ext>
            </a:extLst>
          </p:cNvPr>
          <p:cNvSpPr/>
          <p:nvPr/>
        </p:nvSpPr>
        <p:spPr>
          <a:xfrm>
            <a:off x="1735375" y="-120932"/>
            <a:ext cx="2112963" cy="2112963"/>
          </a:xfrm>
          <a:prstGeom prst="ellipse">
            <a:avLst/>
          </a:prstGeom>
          <a:noFill/>
          <a:ln w="254000">
            <a:gradFill>
              <a:gsLst>
                <a:gs pos="0">
                  <a:srgbClr val="4D8FB9">
                    <a:alpha val="20000"/>
                  </a:srgbClr>
                </a:gs>
                <a:gs pos="100000">
                  <a:srgbClr val="88CADF">
                    <a:alpha val="20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Shape 756">
            <a:extLst>
              <a:ext uri="{FF2B5EF4-FFF2-40B4-BE49-F238E27FC236}">
                <a16:creationId xmlns:a16="http://schemas.microsoft.com/office/drawing/2014/main" id="{BD36D9C8-3680-1DE5-09C6-7495A40AA47D}"/>
              </a:ext>
            </a:extLst>
          </p:cNvPr>
          <p:cNvSpPr/>
          <p:nvPr/>
        </p:nvSpPr>
        <p:spPr>
          <a:xfrm>
            <a:off x="0" y="456153"/>
            <a:ext cx="12192000" cy="420628"/>
          </a:xfrm>
          <a:prstGeom prst="rect">
            <a:avLst/>
          </a:prstGeom>
          <a:ln w="12700">
            <a:miter lim="400000"/>
          </a:ln>
          <a:extLst>
            <a:ext uri="{C572A759-6A51-4108-AA02-DFA0A04FC94B}">
              <ma14:wrappingTextBoxFlag xmlns="" xmlns:ma14="http://schemas.microsoft.com/office/mac/drawingml/2011/main" val="1"/>
            </a:ext>
          </a:extLst>
        </p:spPr>
        <p:txBody>
          <a:bodyPr wrap="square" lIns="25400" tIns="25400" rIns="25400" bIns="25400" anchor="ctr">
            <a:spAutoFit/>
          </a:bodyPr>
          <a:lstStyle>
            <a:lvl1pPr>
              <a:defRPr sz="6000" cap="all" spc="300">
                <a:latin typeface="Lato Bold"/>
                <a:ea typeface="Lato Bold"/>
                <a:cs typeface="Lato Bold"/>
                <a:sym typeface="Lato Bold"/>
              </a:defRPr>
            </a:lvl1pPr>
          </a:lstStyle>
          <a:p>
            <a:pPr algn="ctr" defTabSz="412750" hangingPunct="0">
              <a:defRPr/>
            </a:pPr>
            <a:r>
              <a:rPr lang="en-GB"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Supervisory </a:t>
            </a:r>
            <a:r>
              <a:rPr lang="lv-LV"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And </a:t>
            </a:r>
            <a:r>
              <a:rPr lang="lv-LV" sz="2400" kern="0" spc="0" dirty="0" err="1">
                <a:solidFill>
                  <a:srgbClr val="000000"/>
                </a:solidFill>
                <a:latin typeface="Inter SemiBold" panose="020B0502030000000004" pitchFamily="34" charset="0"/>
                <a:ea typeface="Inter SemiBold" panose="020B0502030000000004" pitchFamily="34" charset="0"/>
                <a:cs typeface="Tahoma" panose="020B0604030504040204" pitchFamily="34" charset="0"/>
              </a:rPr>
              <a:t>Management</a:t>
            </a:r>
            <a:r>
              <a:rPr lang="lv-LV"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 </a:t>
            </a:r>
            <a:r>
              <a:rPr lang="en-GB"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Board</a:t>
            </a:r>
            <a:r>
              <a:rPr lang="ru-RU"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 </a:t>
            </a:r>
            <a:r>
              <a:rPr lang="en-GB"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 LV</a:t>
            </a:r>
          </a:p>
        </p:txBody>
      </p:sp>
      <p:grpSp>
        <p:nvGrpSpPr>
          <p:cNvPr id="80" name="Group 79">
            <a:extLst>
              <a:ext uri="{FF2B5EF4-FFF2-40B4-BE49-F238E27FC236}">
                <a16:creationId xmlns:a16="http://schemas.microsoft.com/office/drawing/2014/main" id="{F95B7D1D-B6CE-5289-B64D-6F971AE445F7}"/>
              </a:ext>
            </a:extLst>
          </p:cNvPr>
          <p:cNvGrpSpPr/>
          <p:nvPr/>
        </p:nvGrpSpPr>
        <p:grpSpPr>
          <a:xfrm>
            <a:off x="1909977" y="1780158"/>
            <a:ext cx="3723590" cy="1271874"/>
            <a:chOff x="766763" y="1268413"/>
            <a:chExt cx="3723590" cy="1271874"/>
          </a:xfrm>
        </p:grpSpPr>
        <p:sp>
          <p:nvSpPr>
            <p:cNvPr id="3" name="TextBox 2">
              <a:extLst>
                <a:ext uri="{FF2B5EF4-FFF2-40B4-BE49-F238E27FC236}">
                  <a16:creationId xmlns:a16="http://schemas.microsoft.com/office/drawing/2014/main" id="{67A76917-5F09-66FA-013D-E37206A078CA}"/>
                </a:ext>
              </a:extLst>
            </p:cNvPr>
            <p:cNvSpPr txBox="1"/>
            <p:nvPr/>
          </p:nvSpPr>
          <p:spPr>
            <a:xfrm>
              <a:off x="2176206" y="1431678"/>
              <a:ext cx="2314147" cy="984885"/>
            </a:xfrm>
            <a:prstGeom prst="rect">
              <a:avLst/>
            </a:prstGeom>
            <a:noFill/>
          </p:spPr>
          <p:txBody>
            <a:bodyPr wrap="square" lIns="0" tIns="0" rIns="0" bIns="0" rtlCol="0">
              <a:spAutoFit/>
            </a:bodyPr>
            <a:lstStyle/>
            <a:p>
              <a:r>
                <a:rPr lang="af-ZA" sz="1600" dirty="0">
                  <a:latin typeface="Inter SemiBold" panose="020B0502030000000004" pitchFamily="34" charset="0"/>
                  <a:ea typeface="Inter SemiBold" panose="020B0502030000000004" pitchFamily="34" charset="0"/>
                  <a:cs typeface="Poppins ExtraLight" panose="00000300000000000000" pitchFamily="2" charset="0"/>
                </a:rPr>
                <a:t>Maralbek Gabdsattarov</a:t>
              </a:r>
            </a:p>
            <a:p>
              <a:endParaRPr lang="ru-RU" sz="1200" dirty="0">
                <a:latin typeface="Inter Light" panose="020B0502030000000004" pitchFamily="34" charset="0"/>
                <a:ea typeface="Inter Light" panose="020B0502030000000004" pitchFamily="34" charset="0"/>
                <a:cs typeface="Poppins ExtraLight" panose="00000300000000000000" pitchFamily="2" charset="0"/>
              </a:endParaRPr>
            </a:p>
            <a:p>
              <a:r>
                <a:rPr lang="en-US" sz="1000" dirty="0">
                  <a:latin typeface="Inter Light" panose="020B0502030000000004" pitchFamily="34" charset="0"/>
                  <a:ea typeface="Inter Light" panose="020B0502030000000004" pitchFamily="34" charset="0"/>
                  <a:cs typeface="Poppins ExtraLight" panose="00000300000000000000" pitchFamily="2" charset="0"/>
                </a:rPr>
                <a:t>Chairman of the Supervisory Board</a:t>
              </a:r>
              <a:br>
                <a:rPr lang="en-US" sz="1000" dirty="0">
                  <a:latin typeface="Inter Light" panose="020B0502030000000004" pitchFamily="34" charset="0"/>
                  <a:ea typeface="Inter Light" panose="020B0502030000000004" pitchFamily="34" charset="0"/>
                  <a:cs typeface="Poppins ExtraLight" panose="00000300000000000000" pitchFamily="2" charset="0"/>
                </a:rPr>
              </a:br>
              <a:r>
                <a:rPr lang="en-US" sz="1000" dirty="0">
                  <a:latin typeface="Inter Light" panose="020B0502030000000004" pitchFamily="34" charset="0"/>
                  <a:ea typeface="Inter Light" panose="020B0502030000000004" pitchFamily="34" charset="0"/>
                  <a:cs typeface="Poppins ExtraLight" panose="00000300000000000000" pitchFamily="2" charset="0"/>
                </a:rPr>
                <a:t>of Harper Hygienics S.A. &amp; </a:t>
              </a:r>
              <a:r>
                <a:rPr lang="en-US" sz="1000" dirty="0" err="1">
                  <a:latin typeface="Inter Light" panose="020B0502030000000004" pitchFamily="34" charset="0"/>
                  <a:ea typeface="Inter Light" panose="020B0502030000000004" pitchFamily="34" charset="0"/>
                  <a:cs typeface="Poppins ExtraLight" panose="00000300000000000000" pitchFamily="2" charset="0"/>
                </a:rPr>
                <a:t>iCotton</a:t>
              </a:r>
              <a:r>
                <a:rPr lang="en-US" sz="1000" dirty="0">
                  <a:latin typeface="Inter Light" panose="020B0502030000000004" pitchFamily="34" charset="0"/>
                  <a:ea typeface="Inter Light" panose="020B0502030000000004" pitchFamily="34" charset="0"/>
                  <a:cs typeface="Poppins ExtraLight" panose="00000300000000000000" pitchFamily="2" charset="0"/>
                </a:rPr>
                <a:t> SIA</a:t>
              </a:r>
            </a:p>
          </p:txBody>
        </p:sp>
        <p:grpSp>
          <p:nvGrpSpPr>
            <p:cNvPr id="11" name="Group 10">
              <a:extLst>
                <a:ext uri="{FF2B5EF4-FFF2-40B4-BE49-F238E27FC236}">
                  <a16:creationId xmlns:a16="http://schemas.microsoft.com/office/drawing/2014/main" id="{BD79EBAD-72A8-318F-3E82-E94ECCA5508D}"/>
                </a:ext>
              </a:extLst>
            </p:cNvPr>
            <p:cNvGrpSpPr/>
            <p:nvPr/>
          </p:nvGrpSpPr>
          <p:grpSpPr>
            <a:xfrm>
              <a:off x="766763" y="1268413"/>
              <a:ext cx="1271874" cy="1271874"/>
              <a:chOff x="617886" y="827927"/>
              <a:chExt cx="1271874" cy="1271874"/>
            </a:xfrm>
          </p:grpSpPr>
          <p:pic>
            <p:nvPicPr>
              <p:cNvPr id="12" name="Picture 11" descr="Габдсаттаров Маралбек Габдель">
                <a:extLst>
                  <a:ext uri="{FF2B5EF4-FFF2-40B4-BE49-F238E27FC236}">
                    <a16:creationId xmlns:a16="http://schemas.microsoft.com/office/drawing/2014/main" id="{2BFE4B0C-0705-0805-93E2-A6373FC7B726}"/>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375" t="2064" r="1905" b="215"/>
              <a:stretch/>
            </p:blipFill>
            <p:spPr bwMode="auto">
              <a:xfrm>
                <a:off x="704934" y="914975"/>
                <a:ext cx="1097778" cy="1097778"/>
              </a:xfrm>
              <a:custGeom>
                <a:avLst/>
                <a:gdLst>
                  <a:gd name="connsiteX0" fmla="*/ 548889 w 1097778"/>
                  <a:gd name="connsiteY0" fmla="*/ 0 h 1097778"/>
                  <a:gd name="connsiteX1" fmla="*/ 1097778 w 1097778"/>
                  <a:gd name="connsiteY1" fmla="*/ 548889 h 1097778"/>
                  <a:gd name="connsiteX2" fmla="*/ 548889 w 1097778"/>
                  <a:gd name="connsiteY2" fmla="*/ 1097778 h 1097778"/>
                  <a:gd name="connsiteX3" fmla="*/ 0 w 1097778"/>
                  <a:gd name="connsiteY3" fmla="*/ 548889 h 1097778"/>
                  <a:gd name="connsiteX4" fmla="*/ 548889 w 1097778"/>
                  <a:gd name="connsiteY4" fmla="*/ 0 h 1097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778" h="1097778">
                    <a:moveTo>
                      <a:pt x="548889" y="0"/>
                    </a:moveTo>
                    <a:cubicBezTo>
                      <a:pt x="852032" y="0"/>
                      <a:pt x="1097778" y="245746"/>
                      <a:pt x="1097778" y="548889"/>
                    </a:cubicBezTo>
                    <a:cubicBezTo>
                      <a:pt x="1097778" y="852032"/>
                      <a:pt x="852032" y="1097778"/>
                      <a:pt x="548889" y="1097778"/>
                    </a:cubicBezTo>
                    <a:cubicBezTo>
                      <a:pt x="245746" y="1097778"/>
                      <a:pt x="0" y="852032"/>
                      <a:pt x="0" y="548889"/>
                    </a:cubicBezTo>
                    <a:cubicBezTo>
                      <a:pt x="0" y="245746"/>
                      <a:pt x="245746" y="0"/>
                      <a:pt x="548889" y="0"/>
                    </a:cubicBezTo>
                    <a:close/>
                  </a:path>
                </a:pathLst>
              </a:custGeom>
              <a:noFill/>
              <a:extLst>
                <a:ext uri="{909E8E84-426E-40DD-AFC4-6F175D3DCCD1}">
                  <a14:hiddenFill xmlns:a14="http://schemas.microsoft.com/office/drawing/2010/main">
                    <a:solidFill>
                      <a:srgbClr val="FFFFFF"/>
                    </a:solidFill>
                  </a14:hiddenFill>
                </a:ext>
              </a:extLst>
            </p:spPr>
          </p:pic>
          <p:sp>
            <p:nvSpPr>
              <p:cNvPr id="13" name="Oval 12">
                <a:extLst>
                  <a:ext uri="{FF2B5EF4-FFF2-40B4-BE49-F238E27FC236}">
                    <a16:creationId xmlns:a16="http://schemas.microsoft.com/office/drawing/2014/main" id="{4336C0C1-DC4A-9CDC-D727-4B0EDFCFE68C}"/>
                  </a:ext>
                </a:extLst>
              </p:cNvPr>
              <p:cNvSpPr/>
              <p:nvPr/>
            </p:nvSpPr>
            <p:spPr>
              <a:xfrm>
                <a:off x="617886" y="827927"/>
                <a:ext cx="1271874" cy="1271874"/>
              </a:xfrm>
              <a:prstGeom prst="ellipse">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a:latin typeface="Inter SemiBold" panose="020B0502030000000004" pitchFamily="34" charset="0"/>
                  <a:ea typeface="Inter SemiBold" panose="020B0502030000000004" pitchFamily="34" charset="0"/>
                </a:endParaRPr>
              </a:p>
            </p:txBody>
          </p:sp>
        </p:grpSp>
      </p:grpSp>
      <p:grpSp>
        <p:nvGrpSpPr>
          <p:cNvPr id="33" name="Group 32">
            <a:extLst>
              <a:ext uri="{FF2B5EF4-FFF2-40B4-BE49-F238E27FC236}">
                <a16:creationId xmlns:a16="http://schemas.microsoft.com/office/drawing/2014/main" id="{9E6ECAC4-29A1-BFB2-AB0F-C0717BDC4233}"/>
              </a:ext>
            </a:extLst>
          </p:cNvPr>
          <p:cNvGrpSpPr/>
          <p:nvPr/>
        </p:nvGrpSpPr>
        <p:grpSpPr>
          <a:xfrm>
            <a:off x="2131285" y="3631075"/>
            <a:ext cx="2869009" cy="1038156"/>
            <a:chOff x="6173895" y="3186865"/>
            <a:chExt cx="2869009" cy="1038156"/>
          </a:xfrm>
        </p:grpSpPr>
        <p:grpSp>
          <p:nvGrpSpPr>
            <p:cNvPr id="23" name="Group 22">
              <a:extLst>
                <a:ext uri="{FF2B5EF4-FFF2-40B4-BE49-F238E27FC236}">
                  <a16:creationId xmlns:a16="http://schemas.microsoft.com/office/drawing/2014/main" id="{8BD55426-EBF9-4817-2507-D3416B038F00}"/>
                </a:ext>
              </a:extLst>
            </p:cNvPr>
            <p:cNvGrpSpPr/>
            <p:nvPr/>
          </p:nvGrpSpPr>
          <p:grpSpPr>
            <a:xfrm>
              <a:off x="6173895" y="3186865"/>
              <a:ext cx="1038156" cy="1038156"/>
              <a:chOff x="8932106" y="827927"/>
              <a:chExt cx="1271874" cy="1271874"/>
            </a:xfrm>
          </p:grpSpPr>
          <p:pic>
            <p:nvPicPr>
              <p:cNvPr id="25" name="Picture 24">
                <a:extLst>
                  <a:ext uri="{FF2B5EF4-FFF2-40B4-BE49-F238E27FC236}">
                    <a16:creationId xmlns:a16="http://schemas.microsoft.com/office/drawing/2014/main" id="{A899A485-DE65-52B0-4402-F895F75051BC}"/>
                  </a:ext>
                </a:extLst>
              </p:cNvPr>
              <p:cNvPicPr>
                <a:picLocks noChangeAspect="1"/>
              </p:cNvPicPr>
              <p:nvPr/>
            </p:nvPicPr>
            <p:blipFill rotWithShape="1">
              <a:blip r:embed="rId4"/>
              <a:srcRect l="4124" t="-393" r="3390" b="2550"/>
              <a:stretch/>
            </p:blipFill>
            <p:spPr>
              <a:xfrm>
                <a:off x="9019154" y="914975"/>
                <a:ext cx="1097778" cy="1097778"/>
              </a:xfrm>
              <a:custGeom>
                <a:avLst/>
                <a:gdLst>
                  <a:gd name="connsiteX0" fmla="*/ 548889 w 1097778"/>
                  <a:gd name="connsiteY0" fmla="*/ 0 h 1097778"/>
                  <a:gd name="connsiteX1" fmla="*/ 1097778 w 1097778"/>
                  <a:gd name="connsiteY1" fmla="*/ 548889 h 1097778"/>
                  <a:gd name="connsiteX2" fmla="*/ 548889 w 1097778"/>
                  <a:gd name="connsiteY2" fmla="*/ 1097778 h 1097778"/>
                  <a:gd name="connsiteX3" fmla="*/ 0 w 1097778"/>
                  <a:gd name="connsiteY3" fmla="*/ 548889 h 1097778"/>
                  <a:gd name="connsiteX4" fmla="*/ 548889 w 1097778"/>
                  <a:gd name="connsiteY4" fmla="*/ 0 h 1097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778" h="1097778">
                    <a:moveTo>
                      <a:pt x="548889" y="0"/>
                    </a:moveTo>
                    <a:cubicBezTo>
                      <a:pt x="852032" y="0"/>
                      <a:pt x="1097778" y="245746"/>
                      <a:pt x="1097778" y="548889"/>
                    </a:cubicBezTo>
                    <a:cubicBezTo>
                      <a:pt x="1097778" y="852032"/>
                      <a:pt x="852032" y="1097778"/>
                      <a:pt x="548889" y="1097778"/>
                    </a:cubicBezTo>
                    <a:cubicBezTo>
                      <a:pt x="245746" y="1097778"/>
                      <a:pt x="0" y="852032"/>
                      <a:pt x="0" y="548889"/>
                    </a:cubicBezTo>
                    <a:cubicBezTo>
                      <a:pt x="0" y="245746"/>
                      <a:pt x="245746" y="0"/>
                      <a:pt x="548889" y="0"/>
                    </a:cubicBezTo>
                    <a:close/>
                  </a:path>
                </a:pathLst>
              </a:custGeom>
            </p:spPr>
          </p:pic>
          <p:sp>
            <p:nvSpPr>
              <p:cNvPr id="27" name="Oval 26">
                <a:extLst>
                  <a:ext uri="{FF2B5EF4-FFF2-40B4-BE49-F238E27FC236}">
                    <a16:creationId xmlns:a16="http://schemas.microsoft.com/office/drawing/2014/main" id="{CB6ED14C-FF97-822F-C1B0-BE0785655B20}"/>
                  </a:ext>
                </a:extLst>
              </p:cNvPr>
              <p:cNvSpPr/>
              <p:nvPr/>
            </p:nvSpPr>
            <p:spPr>
              <a:xfrm>
                <a:off x="8932106" y="827927"/>
                <a:ext cx="1271874" cy="1271874"/>
              </a:xfrm>
              <a:prstGeom prst="ellipse">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a:latin typeface="Inter SemiBold" panose="020B0502030000000004" pitchFamily="34" charset="0"/>
                  <a:ea typeface="Inter SemiBold" panose="020B0502030000000004" pitchFamily="34" charset="0"/>
                </a:endParaRPr>
              </a:p>
            </p:txBody>
          </p:sp>
        </p:grpSp>
        <p:sp>
          <p:nvSpPr>
            <p:cNvPr id="29" name="TextBox 28">
              <a:extLst>
                <a:ext uri="{FF2B5EF4-FFF2-40B4-BE49-F238E27FC236}">
                  <a16:creationId xmlns:a16="http://schemas.microsoft.com/office/drawing/2014/main" id="{F060F0D5-58AD-124E-BD77-C8A1B5CDEE6A}"/>
                </a:ext>
              </a:extLst>
            </p:cNvPr>
            <p:cNvSpPr txBox="1"/>
            <p:nvPr/>
          </p:nvSpPr>
          <p:spPr>
            <a:xfrm>
              <a:off x="7405039" y="3352000"/>
              <a:ext cx="1637865" cy="707886"/>
            </a:xfrm>
            <a:prstGeom prst="rect">
              <a:avLst/>
            </a:prstGeom>
            <a:noFill/>
          </p:spPr>
          <p:txBody>
            <a:bodyPr wrap="square" lIns="0" tIns="0" rIns="0" bIns="0" rtlCol="0">
              <a:spAutoFit/>
            </a:bodyPr>
            <a:lstStyle/>
            <a:p>
              <a:r>
                <a:rPr lang="af-ZA" sz="1400" dirty="0">
                  <a:latin typeface="Inter SemiBold" panose="020B0502030000000004" pitchFamily="34" charset="0"/>
                  <a:ea typeface="Inter SemiBold" panose="020B0502030000000004" pitchFamily="34" charset="0"/>
                  <a:cs typeface="Poppins ExtraLight" panose="00000300000000000000" pitchFamily="2" charset="0"/>
                </a:rPr>
                <a:t>Jānis Bormanis</a:t>
              </a:r>
            </a:p>
            <a:p>
              <a:endParaRPr lang="ru-RU" sz="1200" dirty="0">
                <a:latin typeface="Inter Light" panose="020B0502030000000004" pitchFamily="34" charset="0"/>
                <a:ea typeface="Inter Light" panose="020B0502030000000004" pitchFamily="34" charset="0"/>
                <a:cs typeface="Poppins ExtraLight" panose="00000300000000000000" pitchFamily="2" charset="0"/>
              </a:endParaRPr>
            </a:p>
            <a:p>
              <a:r>
                <a:rPr lang="en-US" sz="1000" dirty="0">
                  <a:latin typeface="Inter Light" panose="020B0502030000000004" pitchFamily="34" charset="0"/>
                  <a:ea typeface="Inter Light" panose="020B0502030000000004" pitchFamily="34" charset="0"/>
                  <a:cs typeface="Poppins ExtraLight" panose="00000300000000000000" pitchFamily="2" charset="0"/>
                </a:rPr>
                <a:t>Member of the Supervisory Board of iCotton SIA</a:t>
              </a:r>
            </a:p>
          </p:txBody>
        </p:sp>
      </p:grpSp>
      <p:grpSp>
        <p:nvGrpSpPr>
          <p:cNvPr id="28" name="Group 27">
            <a:extLst>
              <a:ext uri="{FF2B5EF4-FFF2-40B4-BE49-F238E27FC236}">
                <a16:creationId xmlns:a16="http://schemas.microsoft.com/office/drawing/2014/main" id="{6DD4AAC8-2BB7-0A7A-C1C0-5D840FDB6E2C}"/>
              </a:ext>
            </a:extLst>
          </p:cNvPr>
          <p:cNvGrpSpPr/>
          <p:nvPr/>
        </p:nvGrpSpPr>
        <p:grpSpPr>
          <a:xfrm>
            <a:off x="2131285" y="4889830"/>
            <a:ext cx="2869011" cy="1038156"/>
            <a:chOff x="6173893" y="4664769"/>
            <a:chExt cx="2869011" cy="1038156"/>
          </a:xfrm>
        </p:grpSpPr>
        <p:grpSp>
          <p:nvGrpSpPr>
            <p:cNvPr id="42" name="Group 41">
              <a:extLst>
                <a:ext uri="{FF2B5EF4-FFF2-40B4-BE49-F238E27FC236}">
                  <a16:creationId xmlns:a16="http://schemas.microsoft.com/office/drawing/2014/main" id="{A3C12AD4-D7A6-AF11-A42A-9403B31FE09D}"/>
                </a:ext>
              </a:extLst>
            </p:cNvPr>
            <p:cNvGrpSpPr/>
            <p:nvPr/>
          </p:nvGrpSpPr>
          <p:grpSpPr>
            <a:xfrm>
              <a:off x="6173893" y="4664769"/>
              <a:ext cx="1038156" cy="1038156"/>
              <a:chOff x="8932106" y="3074386"/>
              <a:chExt cx="1271874" cy="1271874"/>
            </a:xfrm>
          </p:grpSpPr>
          <p:pic>
            <p:nvPicPr>
              <p:cNvPr id="43" name="Picture 42" descr="A person in a suit&#10;&#10;Description automatically generated">
                <a:extLst>
                  <a:ext uri="{FF2B5EF4-FFF2-40B4-BE49-F238E27FC236}">
                    <a16:creationId xmlns:a16="http://schemas.microsoft.com/office/drawing/2014/main" id="{AAF53E15-048C-7BBC-A278-8BC9EB2F72C2}"/>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02" r="9845" b="9643"/>
              <a:stretch/>
            </p:blipFill>
            <p:spPr>
              <a:xfrm>
                <a:off x="9019154" y="3161434"/>
                <a:ext cx="1097778" cy="1097778"/>
              </a:xfrm>
              <a:custGeom>
                <a:avLst/>
                <a:gdLst>
                  <a:gd name="connsiteX0" fmla="*/ 548889 w 1097778"/>
                  <a:gd name="connsiteY0" fmla="*/ 0 h 1097778"/>
                  <a:gd name="connsiteX1" fmla="*/ 1097778 w 1097778"/>
                  <a:gd name="connsiteY1" fmla="*/ 548889 h 1097778"/>
                  <a:gd name="connsiteX2" fmla="*/ 548889 w 1097778"/>
                  <a:gd name="connsiteY2" fmla="*/ 1097778 h 1097778"/>
                  <a:gd name="connsiteX3" fmla="*/ 0 w 1097778"/>
                  <a:gd name="connsiteY3" fmla="*/ 548889 h 1097778"/>
                  <a:gd name="connsiteX4" fmla="*/ 548889 w 1097778"/>
                  <a:gd name="connsiteY4" fmla="*/ 0 h 1097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778" h="1097778">
                    <a:moveTo>
                      <a:pt x="548889" y="0"/>
                    </a:moveTo>
                    <a:cubicBezTo>
                      <a:pt x="852032" y="0"/>
                      <a:pt x="1097778" y="245746"/>
                      <a:pt x="1097778" y="548889"/>
                    </a:cubicBezTo>
                    <a:cubicBezTo>
                      <a:pt x="1097778" y="852032"/>
                      <a:pt x="852032" y="1097778"/>
                      <a:pt x="548889" y="1097778"/>
                    </a:cubicBezTo>
                    <a:cubicBezTo>
                      <a:pt x="245746" y="1097778"/>
                      <a:pt x="0" y="852032"/>
                      <a:pt x="0" y="548889"/>
                    </a:cubicBezTo>
                    <a:cubicBezTo>
                      <a:pt x="0" y="245746"/>
                      <a:pt x="245746" y="0"/>
                      <a:pt x="548889" y="0"/>
                    </a:cubicBezTo>
                    <a:close/>
                  </a:path>
                </a:pathLst>
              </a:custGeom>
            </p:spPr>
          </p:pic>
          <p:sp>
            <p:nvSpPr>
              <p:cNvPr id="44" name="Oval 43">
                <a:extLst>
                  <a:ext uri="{FF2B5EF4-FFF2-40B4-BE49-F238E27FC236}">
                    <a16:creationId xmlns:a16="http://schemas.microsoft.com/office/drawing/2014/main" id="{733C1399-571C-11C2-D13F-4E1E0A7B9F16}"/>
                  </a:ext>
                </a:extLst>
              </p:cNvPr>
              <p:cNvSpPr/>
              <p:nvPr/>
            </p:nvSpPr>
            <p:spPr>
              <a:xfrm>
                <a:off x="8932106" y="3074386"/>
                <a:ext cx="1271874" cy="1271874"/>
              </a:xfrm>
              <a:prstGeom prst="ellipse">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a:latin typeface="Inter SemiBold" panose="020B0502030000000004" pitchFamily="34" charset="0"/>
                  <a:ea typeface="Inter SemiBold" panose="020B0502030000000004" pitchFamily="34" charset="0"/>
                </a:endParaRPr>
              </a:p>
            </p:txBody>
          </p:sp>
        </p:grpSp>
        <p:sp>
          <p:nvSpPr>
            <p:cNvPr id="69" name="TextBox 68">
              <a:extLst>
                <a:ext uri="{FF2B5EF4-FFF2-40B4-BE49-F238E27FC236}">
                  <a16:creationId xmlns:a16="http://schemas.microsoft.com/office/drawing/2014/main" id="{A3DA9936-43AD-EFDC-0CF0-9B7E37E06F42}"/>
                </a:ext>
              </a:extLst>
            </p:cNvPr>
            <p:cNvSpPr txBox="1"/>
            <p:nvPr/>
          </p:nvSpPr>
          <p:spPr>
            <a:xfrm>
              <a:off x="7409017" y="4829904"/>
              <a:ext cx="1633887" cy="707886"/>
            </a:xfrm>
            <a:prstGeom prst="rect">
              <a:avLst/>
            </a:prstGeom>
            <a:noFill/>
          </p:spPr>
          <p:txBody>
            <a:bodyPr wrap="square" lIns="0" tIns="0" rIns="0" bIns="0" rtlCol="0">
              <a:spAutoFit/>
            </a:bodyPr>
            <a:lstStyle/>
            <a:p>
              <a:r>
                <a:rPr lang="lv-LV" sz="1400" dirty="0">
                  <a:latin typeface="Inter SemiBold" panose="020B0502030000000004" pitchFamily="34" charset="0"/>
                  <a:ea typeface="Inter SemiBold" panose="020B0502030000000004" pitchFamily="34" charset="0"/>
                  <a:cs typeface="Poppins ExtraLight" panose="00000300000000000000" pitchFamily="2" charset="0"/>
                </a:rPr>
                <a:t>Atis</a:t>
              </a:r>
              <a:r>
                <a:rPr lang="en-US" sz="1400" dirty="0">
                  <a:latin typeface="Inter SemiBold" panose="020B0502030000000004" pitchFamily="34" charset="0"/>
                  <a:ea typeface="Inter SemiBold" panose="020B0502030000000004" pitchFamily="34" charset="0"/>
                  <a:cs typeface="Poppins ExtraLight" panose="00000300000000000000" pitchFamily="2" charset="0"/>
                </a:rPr>
                <a:t> </a:t>
              </a:r>
              <a:r>
                <a:rPr lang="lv-LV" sz="1400" dirty="0">
                  <a:latin typeface="Inter SemiBold" panose="020B0502030000000004" pitchFamily="34" charset="0"/>
                  <a:ea typeface="Inter SemiBold" panose="020B0502030000000004" pitchFamily="34" charset="0"/>
                  <a:cs typeface="Poppins ExtraLight" panose="00000300000000000000" pitchFamily="2" charset="0"/>
                </a:rPr>
                <a:t>Zvidriņš</a:t>
              </a:r>
            </a:p>
            <a:p>
              <a:endParaRPr lang="ru-RU" sz="1200" dirty="0">
                <a:latin typeface="Inter Light" panose="020B0502030000000004" pitchFamily="34" charset="0"/>
                <a:ea typeface="Inter Light" panose="020B0502030000000004" pitchFamily="34" charset="0"/>
                <a:cs typeface="Poppins ExtraLight" panose="00000300000000000000" pitchFamily="2" charset="0"/>
              </a:endParaRPr>
            </a:p>
            <a:p>
              <a:r>
                <a:rPr lang="en-US" sz="1000" dirty="0">
                  <a:latin typeface="Inter Light" panose="020B0502030000000004" pitchFamily="34" charset="0"/>
                  <a:ea typeface="Inter Light" panose="020B0502030000000004" pitchFamily="34" charset="0"/>
                  <a:cs typeface="Poppins ExtraLight" panose="00000300000000000000" pitchFamily="2" charset="0"/>
                </a:rPr>
                <a:t>Member of the Supervisory Board of </a:t>
              </a:r>
              <a:r>
                <a:rPr lang="en-US" sz="1000" dirty="0" err="1">
                  <a:latin typeface="Inter Light" panose="020B0502030000000004" pitchFamily="34" charset="0"/>
                  <a:ea typeface="Inter Light" panose="020B0502030000000004" pitchFamily="34" charset="0"/>
                  <a:cs typeface="Poppins ExtraLight" panose="00000300000000000000" pitchFamily="2" charset="0"/>
                </a:rPr>
                <a:t>iCotton</a:t>
              </a:r>
              <a:r>
                <a:rPr lang="en-US" sz="1000" dirty="0">
                  <a:latin typeface="Inter Light" panose="020B0502030000000004" pitchFamily="34" charset="0"/>
                  <a:ea typeface="Inter Light" panose="020B0502030000000004" pitchFamily="34" charset="0"/>
                  <a:cs typeface="Poppins ExtraLight" panose="00000300000000000000" pitchFamily="2" charset="0"/>
                </a:rPr>
                <a:t> SIA</a:t>
              </a:r>
            </a:p>
          </p:txBody>
        </p:sp>
      </p:grpSp>
      <p:sp>
        <p:nvSpPr>
          <p:cNvPr id="34" name="Rectangle: Rounded Corners 33">
            <a:extLst>
              <a:ext uri="{FF2B5EF4-FFF2-40B4-BE49-F238E27FC236}">
                <a16:creationId xmlns:a16="http://schemas.microsoft.com/office/drawing/2014/main" id="{9475BF53-1EC0-068B-9CF3-31E98145C3FF}"/>
              </a:ext>
            </a:extLst>
          </p:cNvPr>
          <p:cNvSpPr/>
          <p:nvPr/>
        </p:nvSpPr>
        <p:spPr>
          <a:xfrm>
            <a:off x="1950602" y="1079662"/>
            <a:ext cx="3672439" cy="283921"/>
          </a:xfrm>
          <a:prstGeom prst="roundRect">
            <a:avLst>
              <a:gd name="adj" fmla="val 50000"/>
            </a:avLst>
          </a:prstGeom>
          <a:gradFill flip="none" rotWithShape="1">
            <a:gsLst>
              <a:gs pos="0">
                <a:srgbClr val="005D9A"/>
              </a:gs>
              <a:gs pos="100000">
                <a:srgbClr val="57B4D1"/>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000" dirty="0" err="1">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Supervisory</a:t>
            </a:r>
            <a:r>
              <a:rPr lang="lv-LV" sz="1000" dirty="0">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 </a:t>
            </a:r>
            <a:r>
              <a:rPr lang="lv-LV" sz="1000" dirty="0" err="1">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Board</a:t>
            </a:r>
            <a:r>
              <a:rPr lang="lv-LV" sz="1000" dirty="0">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 </a:t>
            </a:r>
            <a:r>
              <a:rPr lang="lv-LV" sz="1000" dirty="0" err="1">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of</a:t>
            </a:r>
            <a:r>
              <a:rPr lang="lv-LV" sz="1000" dirty="0">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 </a:t>
            </a:r>
            <a:r>
              <a:rPr lang="lv-LV" sz="1000" dirty="0" err="1">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the</a:t>
            </a:r>
            <a:r>
              <a:rPr lang="lv-LV" sz="1000" dirty="0">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 </a:t>
            </a:r>
            <a:r>
              <a:rPr lang="lv-LV" sz="1000" dirty="0" err="1">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Issuer</a:t>
            </a:r>
            <a:endParaRPr lang="en-US" sz="500" dirty="0">
              <a:solidFill>
                <a:schemeClr val="bg1"/>
              </a:solidFill>
              <a:latin typeface="Inter Light" panose="020B0502030000000004" pitchFamily="34" charset="0"/>
              <a:ea typeface="Inter Light" panose="020B0502030000000004" pitchFamily="34" charset="0"/>
              <a:cs typeface="Poppins ExtraLight" panose="00000300000000000000" pitchFamily="2" charset="0"/>
            </a:endParaRPr>
          </a:p>
        </p:txBody>
      </p:sp>
      <p:pic>
        <p:nvPicPr>
          <p:cNvPr id="24" name="Рисунок 28">
            <a:extLst>
              <a:ext uri="{FF2B5EF4-FFF2-40B4-BE49-F238E27FC236}">
                <a16:creationId xmlns:a16="http://schemas.microsoft.com/office/drawing/2014/main" id="{3399663E-FCC2-1807-D179-B41CE45DF49C}"/>
              </a:ext>
            </a:extLst>
          </p:cNvPr>
          <p:cNvPicPr>
            <a:picLocks noChangeAspect="1"/>
          </p:cNvPicPr>
          <p:nvPr/>
        </p:nvPicPr>
        <p:blipFill>
          <a:blip r:embed="rId6" cstate="print">
            <a:extLst>
              <a:ext uri="{BEBA8EAE-BF5A-486C-A8C5-ECC9F3942E4B}">
                <a14:imgProps xmlns:a14="http://schemas.microsoft.com/office/drawing/2010/main">
                  <a14:imgLayer r:embed="rId7">
                    <a14:imgEffect>
                      <a14:brightnessContrast bright="100000" contrast="100000"/>
                    </a14:imgEffect>
                  </a14:imgLayer>
                </a14:imgProps>
              </a:ext>
              <a:ext uri="{28A0092B-C50C-407E-A947-70E740481C1C}">
                <a14:useLocalDpi xmlns:a14="http://schemas.microsoft.com/office/drawing/2010/main" val="0"/>
              </a:ext>
            </a:extLst>
          </a:blip>
          <a:stretch>
            <a:fillRect/>
          </a:stretch>
        </p:blipFill>
        <p:spPr>
          <a:xfrm>
            <a:off x="1018930" y="2729221"/>
            <a:ext cx="350986" cy="188863"/>
          </a:xfrm>
          <a:prstGeom prst="rect">
            <a:avLst/>
          </a:prstGeom>
        </p:spPr>
      </p:pic>
      <p:grpSp>
        <p:nvGrpSpPr>
          <p:cNvPr id="36" name="Group 35">
            <a:extLst>
              <a:ext uri="{FF2B5EF4-FFF2-40B4-BE49-F238E27FC236}">
                <a16:creationId xmlns:a16="http://schemas.microsoft.com/office/drawing/2014/main" id="{7237F474-4200-70A1-F66F-9F66D1EF7A49}"/>
              </a:ext>
            </a:extLst>
          </p:cNvPr>
          <p:cNvGrpSpPr/>
          <p:nvPr/>
        </p:nvGrpSpPr>
        <p:grpSpPr>
          <a:xfrm>
            <a:off x="10530782" y="6318382"/>
            <a:ext cx="894456" cy="280165"/>
            <a:chOff x="7010040" y="6188392"/>
            <a:chExt cx="1237207" cy="387523"/>
          </a:xfrm>
        </p:grpSpPr>
        <p:pic>
          <p:nvPicPr>
            <p:cNvPr id="41" name="Рисунок 9">
              <a:extLst>
                <a:ext uri="{FF2B5EF4-FFF2-40B4-BE49-F238E27FC236}">
                  <a16:creationId xmlns:a16="http://schemas.microsoft.com/office/drawing/2014/main" id="{25586DDC-8ECC-494D-D9AD-D20627ADD59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818086" y="6188392"/>
              <a:ext cx="429161" cy="366713"/>
            </a:xfrm>
            <a:prstGeom prst="rect">
              <a:avLst/>
            </a:prstGeom>
          </p:spPr>
        </p:pic>
        <p:pic>
          <p:nvPicPr>
            <p:cNvPr id="46" name="Рисунок 28">
              <a:extLst>
                <a:ext uri="{FF2B5EF4-FFF2-40B4-BE49-F238E27FC236}">
                  <a16:creationId xmlns:a16="http://schemas.microsoft.com/office/drawing/2014/main" id="{99BC21B7-03BC-E77B-1135-55B2321A7B13}"/>
                </a:ext>
              </a:extLst>
            </p:cNvPr>
            <p:cNvPicPr>
              <a:picLocks noChangeAspect="1"/>
            </p:cNvPicPr>
            <p:nvPr/>
          </p:nvPicPr>
          <p:blipFill>
            <a:blip r:embed="rId9" cstate="print">
              <a:extLst>
                <a:ext uri="{BEBA8EAE-BF5A-486C-A8C5-ECC9F3942E4B}">
                  <a14:imgProps xmlns:a14="http://schemas.microsoft.com/office/drawing/2010/main">
                    <a14:imgLayer r:embed="rId10">
                      <a14:imgEffect>
                        <a14:brightnessContrast bright="-100000" contrast="100000"/>
                      </a14:imgEffect>
                    </a14:imgLayer>
                  </a14:imgProps>
                </a:ext>
                <a:ext uri="{28A0092B-C50C-407E-A947-70E740481C1C}">
                  <a14:useLocalDpi xmlns:a14="http://schemas.microsoft.com/office/drawing/2010/main" val="0"/>
                </a:ext>
              </a:extLst>
            </a:blip>
            <a:stretch>
              <a:fillRect/>
            </a:stretch>
          </p:blipFill>
          <p:spPr>
            <a:xfrm>
              <a:off x="7010040" y="6188392"/>
              <a:ext cx="720176" cy="387523"/>
            </a:xfrm>
            <a:prstGeom prst="rect">
              <a:avLst/>
            </a:prstGeom>
          </p:spPr>
        </p:pic>
      </p:grpSp>
      <p:sp>
        <p:nvSpPr>
          <p:cNvPr id="4" name="Rectangle: Rounded Corners 3">
            <a:extLst>
              <a:ext uri="{FF2B5EF4-FFF2-40B4-BE49-F238E27FC236}">
                <a16:creationId xmlns:a16="http://schemas.microsoft.com/office/drawing/2014/main" id="{23A736DC-7986-2AE2-5839-BC55E27B0531}"/>
              </a:ext>
            </a:extLst>
          </p:cNvPr>
          <p:cNvSpPr/>
          <p:nvPr/>
        </p:nvSpPr>
        <p:spPr>
          <a:xfrm>
            <a:off x="5980548" y="1235241"/>
            <a:ext cx="5934739" cy="1998970"/>
          </a:xfrm>
          <a:prstGeom prst="roundRect">
            <a:avLst>
              <a:gd name="adj" fmla="val 6405"/>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a:extLst>
              <a:ext uri="{FF2B5EF4-FFF2-40B4-BE49-F238E27FC236}">
                <a16:creationId xmlns:a16="http://schemas.microsoft.com/office/drawing/2014/main" id="{286137A0-DA62-CCCF-34C0-D6C46389DC9D}"/>
              </a:ext>
            </a:extLst>
          </p:cNvPr>
          <p:cNvSpPr txBox="1"/>
          <p:nvPr/>
        </p:nvSpPr>
        <p:spPr>
          <a:xfrm>
            <a:off x="6104547" y="1308508"/>
            <a:ext cx="5720754" cy="1384995"/>
          </a:xfrm>
          <a:prstGeom prst="rect">
            <a:avLst/>
          </a:prstGeom>
          <a:noFill/>
        </p:spPr>
        <p:txBody>
          <a:bodyPr wrap="square" lIns="0" tIns="0" rIns="0" bIns="0" rtlCol="0">
            <a:spAutoFit/>
          </a:bodyPr>
          <a:lstStyle/>
          <a:p>
            <a:pPr marR="1270" algn="just"/>
            <a:r>
              <a:rPr lang="lv-LV" sz="1000" dirty="0" err="1">
                <a:effectLst/>
                <a:latin typeface="Inter Light" panose="020B0604020202020204" charset="0"/>
                <a:ea typeface="Inter Light" panose="020B0604020202020204" charset="0"/>
              </a:rPr>
              <a:t>Maralbek</a:t>
            </a:r>
            <a:r>
              <a:rPr lang="lv-LV" sz="1000" dirty="0">
                <a:effectLst/>
                <a:latin typeface="Inter Light" panose="020B0604020202020204" charset="0"/>
                <a:ea typeface="Inter Light" panose="020B0604020202020204" charset="0"/>
              </a:rPr>
              <a:t> </a:t>
            </a:r>
            <a:r>
              <a:rPr lang="lv-LV" sz="1000" dirty="0" err="1">
                <a:effectLst/>
                <a:latin typeface="Inter Light" panose="020B0604020202020204" charset="0"/>
                <a:ea typeface="Inter Light" panose="020B0604020202020204" charset="0"/>
              </a:rPr>
              <a:t>Gabdsattarov</a:t>
            </a:r>
            <a:r>
              <a:rPr lang="lv-LV" sz="1000" dirty="0">
                <a:effectLst/>
                <a:latin typeface="Inter Light" panose="020B0604020202020204" charset="0"/>
                <a:ea typeface="Inter Light" panose="020B0604020202020204" charset="0"/>
              </a:rPr>
              <a:t>: lielākais grupas akcionārs un dibinātājs, savu karjeru sāka 2001. gadā, sākotnēji darbojoties kā NVS tirgiem pielāgotu higiēnas un </a:t>
            </a:r>
            <a:r>
              <a:rPr lang="lv-LV" sz="1000" dirty="0" err="1">
                <a:effectLst/>
                <a:latin typeface="Inter Light" panose="020B0604020202020204" charset="0"/>
                <a:ea typeface="Inter Light" panose="020B0604020202020204" charset="0"/>
              </a:rPr>
              <a:t>skaistumkopšanas</a:t>
            </a:r>
            <a:r>
              <a:rPr lang="lv-LV" sz="1000" dirty="0">
                <a:effectLst/>
                <a:latin typeface="Inter Light" panose="020B0604020202020204" charset="0"/>
                <a:ea typeface="Inter Light" panose="020B0604020202020204" charset="0"/>
              </a:rPr>
              <a:t> preču izplatītājs. 2011. gadā ar apņēmīgu lēmumu, lai apkalpotu Eiropas tirgu, Gabdsattarov kungs nolēma izveidot ražotnes Eiropā, kā rezultātā Liepājā, Latvijā, tika izveidota SIA iCotton. Ar pārdomātu pārvaldību un, izmantojot ES </a:t>
            </a:r>
            <a:r>
              <a:rPr lang="lv-LV" sz="1000" dirty="0">
                <a:latin typeface="Inter Light" panose="020B0604020202020204" charset="0"/>
                <a:ea typeface="Inter Light" panose="020B0604020202020204" charset="0"/>
              </a:rPr>
              <a:t>fondu</a:t>
            </a:r>
            <a:r>
              <a:rPr lang="lv-LV" sz="1000" dirty="0">
                <a:effectLst/>
                <a:latin typeface="Inter Light" panose="020B0604020202020204" charset="0"/>
                <a:ea typeface="Inter Light" panose="020B0604020202020204" charset="0"/>
              </a:rPr>
              <a:t> programmas, tika veiksmīgi izveidota visprogresīvākā ražotne, kas atspoguļo Gabdsattarov kunga ieguldījumu tirgu </a:t>
            </a:r>
            <a:r>
              <a:rPr lang="lv-LV" sz="1000" dirty="0" err="1">
                <a:effectLst/>
                <a:latin typeface="Inter Light" panose="020B0604020202020204" charset="0"/>
                <a:ea typeface="Inter Light" panose="020B0604020202020204" charset="0"/>
              </a:rPr>
              <a:t>difersifikācijā</a:t>
            </a:r>
            <a:r>
              <a:rPr lang="lv-LV" sz="1000" dirty="0">
                <a:effectLst/>
                <a:latin typeface="Inter Light" panose="020B0604020202020204" charset="0"/>
                <a:ea typeface="Inter Light" panose="020B0604020202020204" charset="0"/>
              </a:rPr>
              <a:t> un iekļūšanā Rietumu tirg</a:t>
            </a:r>
            <a:r>
              <a:rPr lang="lv-LV" sz="1000" dirty="0">
                <a:latin typeface="Inter Light" panose="020B0604020202020204" charset="0"/>
                <a:ea typeface="Inter Light" panose="020B0604020202020204" charset="0"/>
              </a:rPr>
              <a:t>os</a:t>
            </a:r>
            <a:r>
              <a:rPr lang="lv-LV" sz="1000" dirty="0">
                <a:effectLst/>
                <a:latin typeface="Inter Light" panose="020B0604020202020204" charset="0"/>
                <a:ea typeface="Inter Light" panose="020B0604020202020204" charset="0"/>
              </a:rPr>
              <a:t>. 2017.gadā bija nozīmīgs pavērsiens, </a:t>
            </a:r>
            <a:r>
              <a:rPr lang="lv-LV" sz="1000" dirty="0">
                <a:latin typeface="Inter Light" panose="020B0604020202020204" charset="0"/>
                <a:ea typeface="Inter Light" panose="020B0604020202020204" charset="0"/>
              </a:rPr>
              <a:t>kurā</a:t>
            </a:r>
            <a:r>
              <a:rPr lang="lv-LV" sz="1000" dirty="0">
                <a:effectLst/>
                <a:latin typeface="Inter Light" panose="020B0604020202020204" charset="0"/>
                <a:ea typeface="Inter Light" panose="020B0604020202020204" charset="0"/>
              </a:rPr>
              <a:t> Gabdsattarov kungs vadīja Harper Hygienics S.A. iegādi, stiprinot grupas Eiropas </a:t>
            </a:r>
            <a:r>
              <a:rPr lang="lv-LV" sz="1000" dirty="0" err="1">
                <a:effectLst/>
                <a:latin typeface="Inter Light" panose="020B0604020202020204" charset="0"/>
                <a:ea typeface="Inter Light" panose="020B0604020202020204" charset="0"/>
              </a:rPr>
              <a:t>portfolio</a:t>
            </a:r>
            <a:r>
              <a:rPr lang="lv-LV" sz="1000" dirty="0">
                <a:effectLst/>
                <a:latin typeface="Inter Light" panose="020B0604020202020204" charset="0"/>
                <a:ea typeface="Inter Light" panose="020B0604020202020204" charset="0"/>
              </a:rPr>
              <a:t>. Pašlaik būdams Emitenta un Galvinieka padomju priekšsēdētājs, Gabdsattarov kungs turpina sniegt stratēģiskus norādījumus, demonstrējot izteiktu spēju orientēties dažādos tirgos un pārvaldīt sarežģītas organizatoriskās struktūras.</a:t>
            </a:r>
          </a:p>
        </p:txBody>
      </p:sp>
      <p:sp>
        <p:nvSpPr>
          <p:cNvPr id="9" name="Rectangle: Rounded Corners 8">
            <a:extLst>
              <a:ext uri="{FF2B5EF4-FFF2-40B4-BE49-F238E27FC236}">
                <a16:creationId xmlns:a16="http://schemas.microsoft.com/office/drawing/2014/main" id="{C85E5892-4168-9060-38F4-5C287708A0D8}"/>
              </a:ext>
            </a:extLst>
          </p:cNvPr>
          <p:cNvSpPr/>
          <p:nvPr/>
        </p:nvSpPr>
        <p:spPr>
          <a:xfrm>
            <a:off x="5980547" y="3482319"/>
            <a:ext cx="5934739" cy="2574934"/>
          </a:xfrm>
          <a:prstGeom prst="roundRect">
            <a:avLst>
              <a:gd name="adj" fmla="val 6405"/>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TextBox 9">
            <a:extLst>
              <a:ext uri="{FF2B5EF4-FFF2-40B4-BE49-F238E27FC236}">
                <a16:creationId xmlns:a16="http://schemas.microsoft.com/office/drawing/2014/main" id="{90FD208E-E1F3-018B-1D0E-326FDE3F6303}"/>
              </a:ext>
            </a:extLst>
          </p:cNvPr>
          <p:cNvSpPr txBox="1"/>
          <p:nvPr/>
        </p:nvSpPr>
        <p:spPr>
          <a:xfrm>
            <a:off x="6137569" y="3518417"/>
            <a:ext cx="5687732" cy="2154436"/>
          </a:xfrm>
          <a:prstGeom prst="rect">
            <a:avLst/>
          </a:prstGeom>
          <a:noFill/>
        </p:spPr>
        <p:txBody>
          <a:bodyPr wrap="square" lIns="0" tIns="0" rIns="0" bIns="0" rtlCol="0">
            <a:spAutoFit/>
          </a:bodyPr>
          <a:lstStyle/>
          <a:p>
            <a:pPr algn="just"/>
            <a:endParaRPr lang="lv-LV" sz="1000" dirty="0">
              <a:latin typeface="Inter Light" panose="020B0604020202020204" charset="0"/>
              <a:ea typeface="Inter Light" panose="020B0604020202020204" charset="0"/>
            </a:endParaRPr>
          </a:p>
          <a:p>
            <a:pPr algn="just"/>
            <a:endParaRPr lang="lv-LV" sz="1000" dirty="0">
              <a:latin typeface="Inter Light" panose="020B0604020202020204" charset="0"/>
              <a:ea typeface="Inter Light" panose="020B0604020202020204" charset="0"/>
            </a:endParaRPr>
          </a:p>
          <a:p>
            <a:pPr algn="just"/>
            <a:r>
              <a:rPr lang="lv-LV" sz="1000" dirty="0">
                <a:latin typeface="Inter Light" panose="020B0604020202020204" charset="0"/>
                <a:ea typeface="Inter Light" panose="020B0604020202020204" charset="0"/>
              </a:rPr>
              <a:t>Jānis Bormanis ir pieredzējis profesionālis ar plašām zināšanām dažādu finanšu struktūru veidošanā, kas ietver aizņēmuma finansējuma piesaisti, projektu finansēšanu un kapitāla tirgus finansējuma piesaisti. Bormaņa kungs ir guvis ievērojamu pieredzi dažādās banku korporatīvo un investīciju vadības vadošās pozīcijās finanšu institūcijās Vācijā un Latvijā. Bormaņa kungs ir ieguvis maģistra grādu uzņēmējdarbības vadībā (BWL) </a:t>
            </a:r>
            <a:r>
              <a:rPr lang="lv-LV" sz="1000" dirty="0" err="1">
                <a:latin typeface="Inter Light" panose="020B0604020202020204" charset="0"/>
                <a:ea typeface="Inter Light" panose="020B0604020202020204" charset="0"/>
              </a:rPr>
              <a:t>Erlangenas</a:t>
            </a:r>
            <a:r>
              <a:rPr lang="lv-LV" sz="1000" dirty="0">
                <a:latin typeface="Inter Light" panose="020B0604020202020204" charset="0"/>
                <a:ea typeface="Inter Light" panose="020B0604020202020204" charset="0"/>
              </a:rPr>
              <a:t>-Nirnbergas Frīdriha Aleksandra Universitātē.</a:t>
            </a:r>
            <a:endParaRPr lang="lv-LV" sz="1000" dirty="0">
              <a:effectLst/>
              <a:latin typeface="Inter Light" panose="020B0604020202020204" charset="0"/>
              <a:ea typeface="Inter Light" panose="020B0604020202020204" charset="0"/>
            </a:endParaRPr>
          </a:p>
          <a:p>
            <a:pPr algn="just"/>
            <a:endParaRPr lang="en-GB" sz="1000" dirty="0">
              <a:latin typeface="Inter Light" panose="020B0604020202020204" charset="0"/>
              <a:ea typeface="Inter Light" panose="020B0604020202020204" charset="0"/>
            </a:endParaRPr>
          </a:p>
          <a:p>
            <a:pPr algn="just"/>
            <a:endParaRPr lang="en-GB" sz="1000" dirty="0">
              <a:latin typeface="Inter Light" panose="020B0604020202020204" charset="0"/>
              <a:ea typeface="Inter Light" panose="020B0604020202020204" charset="0"/>
            </a:endParaRPr>
          </a:p>
          <a:p>
            <a:pPr algn="just"/>
            <a:endParaRPr lang="lv-LV" sz="1000" dirty="0">
              <a:latin typeface="Inter Light" panose="020B0604020202020204" charset="0"/>
              <a:ea typeface="Inter Light" panose="020B0604020202020204" charset="0"/>
            </a:endParaRPr>
          </a:p>
          <a:p>
            <a:pPr algn="just"/>
            <a:r>
              <a:rPr lang="lv-LV" sz="1000" dirty="0">
                <a:effectLst/>
                <a:latin typeface="Inter Light" panose="020B0604020202020204" charset="0"/>
                <a:ea typeface="Inter Light" panose="020B0604020202020204" charset="0"/>
              </a:rPr>
              <a:t>Atis </a:t>
            </a:r>
            <a:r>
              <a:rPr lang="lv-LV" sz="1000" dirty="0" err="1">
                <a:effectLst/>
                <a:latin typeface="Inter Light" panose="020B0604020202020204" charset="0"/>
                <a:ea typeface="Inter Light" panose="020B0604020202020204" charset="0"/>
              </a:rPr>
              <a:t>Zvidriņš</a:t>
            </a:r>
            <a:r>
              <a:rPr lang="lv-LV" sz="1000" dirty="0">
                <a:effectLst/>
                <a:latin typeface="Inter Light" panose="020B0604020202020204" charset="0"/>
                <a:ea typeface="Inter Light" panose="020B0604020202020204" charset="0"/>
              </a:rPr>
              <a:t> ir pārliecinošs profesionālis, kas </a:t>
            </a:r>
            <a:r>
              <a:rPr lang="lv-LV" sz="1000" dirty="0">
                <a:latin typeface="Inter Light" panose="020B0604020202020204" charset="0"/>
                <a:ea typeface="Inter Light" panose="020B0604020202020204" charset="0"/>
              </a:rPr>
              <a:t>darbojas </a:t>
            </a:r>
            <a:r>
              <a:rPr lang="lv-LV" sz="1000" dirty="0">
                <a:effectLst/>
                <a:latin typeface="Inter Light" panose="020B0604020202020204" charset="0"/>
                <a:ea typeface="Inter Light" panose="020B0604020202020204" charset="0"/>
              </a:rPr>
              <a:t>vadošās pārraudzības pozīcijās. </a:t>
            </a:r>
            <a:r>
              <a:rPr lang="lv-LV" sz="1000" dirty="0">
                <a:latin typeface="Inter Light" panose="020B0604020202020204" charset="0"/>
                <a:ea typeface="Inter Light" panose="020B0604020202020204" charset="0"/>
              </a:rPr>
              <a:t>Ar</a:t>
            </a:r>
            <a:r>
              <a:rPr lang="lv-LV" sz="1000" dirty="0">
                <a:effectLst/>
                <a:latin typeface="Inter Light" panose="020B0604020202020204" charset="0"/>
                <a:ea typeface="Inter Light" panose="020B0604020202020204" charset="0"/>
              </a:rPr>
              <a:t> direktora un finanšu direktora pieredzes fundamentu, </a:t>
            </a:r>
            <a:r>
              <a:rPr lang="lv-LV" sz="1000" dirty="0" err="1">
                <a:effectLst/>
                <a:latin typeface="Inter Light" panose="020B0604020202020204" charset="0"/>
                <a:ea typeface="Inter Light" panose="020B0604020202020204" charset="0"/>
              </a:rPr>
              <a:t>Zvidriņa</a:t>
            </a:r>
            <a:r>
              <a:rPr lang="lv-LV" sz="1000" dirty="0">
                <a:effectLst/>
                <a:latin typeface="Inter Light" panose="020B0604020202020204" charset="0"/>
                <a:ea typeface="Inter Light" panose="020B0604020202020204" charset="0"/>
              </a:rPr>
              <a:t> kungs var uzrādīt pārliecinošu paveikto darbu sarakstu finanšu vadībā un ieguldījumu pārvaldībā. Pašreizējā ALTUM investīciju direktora amatā </a:t>
            </a:r>
            <a:r>
              <a:rPr lang="lv-LV" sz="1000" dirty="0" err="1">
                <a:effectLst/>
                <a:latin typeface="Inter Light" panose="020B0604020202020204" charset="0"/>
                <a:ea typeface="Inter Light" panose="020B0604020202020204" charset="0"/>
              </a:rPr>
              <a:t>Zvidriņa</a:t>
            </a:r>
            <a:r>
              <a:rPr lang="lv-LV" sz="1000" dirty="0">
                <a:effectLst/>
                <a:latin typeface="Inter Light" panose="020B0604020202020204" charset="0"/>
                <a:ea typeface="Inter Light" panose="020B0604020202020204" charset="0"/>
              </a:rPr>
              <a:t> kungs sniedz lielu pienesumu dažādu uzņēmumu stratēģiskajā uzraudzībā.</a:t>
            </a:r>
          </a:p>
        </p:txBody>
      </p:sp>
    </p:spTree>
    <p:extLst>
      <p:ext uri="{BB962C8B-B14F-4D97-AF65-F5344CB8AC3E}">
        <p14:creationId xmlns:p14="http://schemas.microsoft.com/office/powerpoint/2010/main" val="31934186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748BE49D-8F45-699F-4095-48B1C8105600}"/>
              </a:ext>
            </a:extLst>
          </p:cNvPr>
          <p:cNvSpPr/>
          <p:nvPr/>
        </p:nvSpPr>
        <p:spPr>
          <a:xfrm>
            <a:off x="2055888" y="2568762"/>
            <a:ext cx="3672436" cy="2680514"/>
          </a:xfrm>
          <a:prstGeom prst="roundRect">
            <a:avLst>
              <a:gd name="adj" fmla="val 6405"/>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Rectangle: Rounded Corners 16">
            <a:extLst>
              <a:ext uri="{FF2B5EF4-FFF2-40B4-BE49-F238E27FC236}">
                <a16:creationId xmlns:a16="http://schemas.microsoft.com/office/drawing/2014/main" id="{A80C0A45-E9AA-43B3-964C-AE59C37538DE}"/>
              </a:ext>
            </a:extLst>
          </p:cNvPr>
          <p:cNvSpPr/>
          <p:nvPr/>
        </p:nvSpPr>
        <p:spPr>
          <a:xfrm>
            <a:off x="2009793" y="1453512"/>
            <a:ext cx="3672439" cy="283921"/>
          </a:xfrm>
          <a:prstGeom prst="roundRect">
            <a:avLst>
              <a:gd name="adj" fmla="val 50000"/>
            </a:avLst>
          </a:prstGeom>
          <a:gradFill flip="none" rotWithShape="1">
            <a:gsLst>
              <a:gs pos="0">
                <a:srgbClr val="005D9A"/>
              </a:gs>
              <a:gs pos="100000">
                <a:srgbClr val="57B4D1"/>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000" dirty="0">
                <a:solidFill>
                  <a:schemeClr val="bg1"/>
                </a:solidFill>
                <a:latin typeface="Inter SemiBold" panose="020B0502030000000004" pitchFamily="34" charset="0"/>
                <a:ea typeface="Inter SemiBold" panose="020B0502030000000004" pitchFamily="34" charset="0"/>
                <a:cs typeface="Poppins ExtraLight" panose="00000300000000000000" pitchFamily="2" charset="0"/>
              </a:rPr>
              <a:t>Management Board</a:t>
            </a:r>
            <a:endParaRPr lang="en-US" sz="500" dirty="0">
              <a:solidFill>
                <a:schemeClr val="bg1"/>
              </a:solidFill>
              <a:latin typeface="Inter Light" panose="020B0502030000000004" pitchFamily="34" charset="0"/>
              <a:ea typeface="Inter Light" panose="020B0502030000000004" pitchFamily="34" charset="0"/>
              <a:cs typeface="Poppins ExtraLight" panose="00000300000000000000" pitchFamily="2" charset="0"/>
            </a:endParaRPr>
          </a:p>
        </p:txBody>
      </p:sp>
      <p:sp>
        <p:nvSpPr>
          <p:cNvPr id="85" name="Oval 84">
            <a:extLst>
              <a:ext uri="{FF2B5EF4-FFF2-40B4-BE49-F238E27FC236}">
                <a16:creationId xmlns:a16="http://schemas.microsoft.com/office/drawing/2014/main" id="{DC70383E-456E-F383-5D7A-8CDB9F5A3824}"/>
              </a:ext>
            </a:extLst>
          </p:cNvPr>
          <p:cNvSpPr/>
          <p:nvPr/>
        </p:nvSpPr>
        <p:spPr>
          <a:xfrm>
            <a:off x="-3942867" y="1566465"/>
            <a:ext cx="5195096" cy="5195096"/>
          </a:xfrm>
          <a:prstGeom prst="ellipse">
            <a:avLst/>
          </a:prstGeom>
          <a:noFill/>
          <a:ln w="127000">
            <a:gradFill>
              <a:gsLst>
                <a:gs pos="0">
                  <a:srgbClr val="4D8FB9">
                    <a:alpha val="20000"/>
                  </a:srgbClr>
                </a:gs>
                <a:gs pos="100000">
                  <a:srgbClr val="88CADF">
                    <a:alpha val="20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6" name="Oval 85">
            <a:extLst>
              <a:ext uri="{FF2B5EF4-FFF2-40B4-BE49-F238E27FC236}">
                <a16:creationId xmlns:a16="http://schemas.microsoft.com/office/drawing/2014/main" id="{A765145F-A46E-109E-FAD3-42F3B2BC7347}"/>
              </a:ext>
            </a:extLst>
          </p:cNvPr>
          <p:cNvSpPr/>
          <p:nvPr/>
        </p:nvSpPr>
        <p:spPr>
          <a:xfrm>
            <a:off x="11523994" y="4344262"/>
            <a:ext cx="1358663" cy="1358663"/>
          </a:xfrm>
          <a:prstGeom prst="ellipse">
            <a:avLst/>
          </a:prstGeom>
          <a:noFill/>
          <a:ln w="508000">
            <a:gradFill>
              <a:gsLst>
                <a:gs pos="0">
                  <a:srgbClr val="4D8FB9">
                    <a:alpha val="20000"/>
                  </a:srgbClr>
                </a:gs>
                <a:gs pos="100000">
                  <a:srgbClr val="88CADF">
                    <a:alpha val="20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Rectangle: Rounded Corners 36">
            <a:extLst>
              <a:ext uri="{FF2B5EF4-FFF2-40B4-BE49-F238E27FC236}">
                <a16:creationId xmlns:a16="http://schemas.microsoft.com/office/drawing/2014/main" id="{3EDCF0CC-63FE-8D24-944B-E5566BD23C38}"/>
              </a:ext>
            </a:extLst>
          </p:cNvPr>
          <p:cNvSpPr/>
          <p:nvPr/>
        </p:nvSpPr>
        <p:spPr>
          <a:xfrm>
            <a:off x="6077206" y="2534653"/>
            <a:ext cx="5877776" cy="2680515"/>
          </a:xfrm>
          <a:prstGeom prst="roundRect">
            <a:avLst>
              <a:gd name="adj" fmla="val 6405"/>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3" name="Oval 82">
            <a:extLst>
              <a:ext uri="{FF2B5EF4-FFF2-40B4-BE49-F238E27FC236}">
                <a16:creationId xmlns:a16="http://schemas.microsoft.com/office/drawing/2014/main" id="{A84F7770-A2D5-CD92-365D-C589A1AD2287}"/>
              </a:ext>
            </a:extLst>
          </p:cNvPr>
          <p:cNvSpPr/>
          <p:nvPr/>
        </p:nvSpPr>
        <p:spPr>
          <a:xfrm>
            <a:off x="8593664" y="-2374393"/>
            <a:ext cx="4412457" cy="4412457"/>
          </a:xfrm>
          <a:prstGeom prst="ellipse">
            <a:avLst/>
          </a:prstGeom>
          <a:noFill/>
          <a:ln w="635000">
            <a:gradFill>
              <a:gsLst>
                <a:gs pos="0">
                  <a:srgbClr val="4D8FB9">
                    <a:alpha val="20000"/>
                  </a:srgbClr>
                </a:gs>
                <a:gs pos="100000">
                  <a:srgbClr val="88CADF">
                    <a:alpha val="20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Oval 83">
            <a:extLst>
              <a:ext uri="{FF2B5EF4-FFF2-40B4-BE49-F238E27FC236}">
                <a16:creationId xmlns:a16="http://schemas.microsoft.com/office/drawing/2014/main" id="{7DE734EB-939F-4028-B73C-603B522AAC79}"/>
              </a:ext>
            </a:extLst>
          </p:cNvPr>
          <p:cNvSpPr/>
          <p:nvPr/>
        </p:nvSpPr>
        <p:spPr>
          <a:xfrm>
            <a:off x="1735375" y="-120932"/>
            <a:ext cx="2112963" cy="2112963"/>
          </a:xfrm>
          <a:prstGeom prst="ellipse">
            <a:avLst/>
          </a:prstGeom>
          <a:noFill/>
          <a:ln w="254000">
            <a:gradFill>
              <a:gsLst>
                <a:gs pos="0">
                  <a:srgbClr val="4D8FB9">
                    <a:alpha val="20000"/>
                  </a:srgbClr>
                </a:gs>
                <a:gs pos="100000">
                  <a:srgbClr val="88CADF">
                    <a:alpha val="20000"/>
                  </a:srgb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Shape 756">
            <a:extLst>
              <a:ext uri="{FF2B5EF4-FFF2-40B4-BE49-F238E27FC236}">
                <a16:creationId xmlns:a16="http://schemas.microsoft.com/office/drawing/2014/main" id="{BD36D9C8-3680-1DE5-09C6-7495A40AA47D}"/>
              </a:ext>
            </a:extLst>
          </p:cNvPr>
          <p:cNvSpPr/>
          <p:nvPr/>
        </p:nvSpPr>
        <p:spPr>
          <a:xfrm>
            <a:off x="0" y="456153"/>
            <a:ext cx="12192000" cy="420628"/>
          </a:xfrm>
          <a:prstGeom prst="rect">
            <a:avLst/>
          </a:prstGeom>
          <a:ln w="12700">
            <a:miter lim="400000"/>
          </a:ln>
          <a:extLst>
            <a:ext uri="{C572A759-6A51-4108-AA02-DFA0A04FC94B}">
              <ma14:wrappingTextBoxFlag xmlns="" xmlns:ma14="http://schemas.microsoft.com/office/mac/drawingml/2011/main" val="1"/>
            </a:ext>
          </a:extLst>
        </p:spPr>
        <p:txBody>
          <a:bodyPr wrap="square" lIns="25400" tIns="25400" rIns="25400" bIns="25400" anchor="ctr">
            <a:spAutoFit/>
          </a:bodyPr>
          <a:lstStyle>
            <a:lvl1pPr>
              <a:defRPr sz="6000" cap="all" spc="300">
                <a:latin typeface="Lato Bold"/>
                <a:ea typeface="Lato Bold"/>
                <a:cs typeface="Lato Bold"/>
                <a:sym typeface="Lato Bold"/>
              </a:defRPr>
            </a:lvl1pPr>
          </a:lstStyle>
          <a:p>
            <a:pPr algn="ctr" defTabSz="412750" hangingPunct="0">
              <a:defRPr/>
            </a:pPr>
            <a:r>
              <a:rPr lang="en-GB"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Supervisory </a:t>
            </a:r>
            <a:r>
              <a:rPr lang="lv-LV"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And Management </a:t>
            </a:r>
            <a:r>
              <a:rPr lang="en-GB" sz="2400" kern="0" spc="0" dirty="0">
                <a:solidFill>
                  <a:srgbClr val="000000"/>
                </a:solidFill>
                <a:latin typeface="Inter SemiBold" panose="020B0502030000000004" pitchFamily="34" charset="0"/>
                <a:ea typeface="Inter SemiBold" panose="020B0502030000000004" pitchFamily="34" charset="0"/>
                <a:cs typeface="Tahoma" panose="020B0604030504040204" pitchFamily="34" charset="0"/>
              </a:rPr>
              <a:t>Board</a:t>
            </a:r>
          </a:p>
        </p:txBody>
      </p:sp>
      <p:pic>
        <p:nvPicPr>
          <p:cNvPr id="24" name="Рисунок 28">
            <a:extLst>
              <a:ext uri="{FF2B5EF4-FFF2-40B4-BE49-F238E27FC236}">
                <a16:creationId xmlns:a16="http://schemas.microsoft.com/office/drawing/2014/main" id="{3399663E-FCC2-1807-D179-B41CE45DF49C}"/>
              </a:ext>
            </a:extLst>
          </p:cNvPr>
          <p:cNvPicPr>
            <a:picLocks noChangeAspect="1"/>
          </p:cNvPicPr>
          <p:nvPr/>
        </p:nvPicPr>
        <p:blipFill>
          <a:blip r:embed="rId2" cstate="print">
            <a:extLst>
              <a:ext uri="{BEBA8EAE-BF5A-486C-A8C5-ECC9F3942E4B}">
                <a14:imgProps xmlns:a14="http://schemas.microsoft.com/office/drawing/2010/main">
                  <a14:imgLayer r:embed="rId3">
                    <a14:imgEffect>
                      <a14:brightnessContrast bright="100000" contrast="100000"/>
                    </a14:imgEffect>
                  </a14:imgLayer>
                </a14:imgProps>
              </a:ext>
              <a:ext uri="{28A0092B-C50C-407E-A947-70E740481C1C}">
                <a14:useLocalDpi xmlns:a14="http://schemas.microsoft.com/office/drawing/2010/main" val="0"/>
              </a:ext>
            </a:extLst>
          </a:blip>
          <a:stretch>
            <a:fillRect/>
          </a:stretch>
        </p:blipFill>
        <p:spPr>
          <a:xfrm>
            <a:off x="1018930" y="2729221"/>
            <a:ext cx="350986" cy="188863"/>
          </a:xfrm>
          <a:prstGeom prst="rect">
            <a:avLst/>
          </a:prstGeom>
        </p:spPr>
      </p:pic>
      <p:grpSp>
        <p:nvGrpSpPr>
          <p:cNvPr id="31" name="Group 30">
            <a:extLst>
              <a:ext uri="{FF2B5EF4-FFF2-40B4-BE49-F238E27FC236}">
                <a16:creationId xmlns:a16="http://schemas.microsoft.com/office/drawing/2014/main" id="{67B6BF41-83A0-EB20-63E2-4F3745389E0F}"/>
              </a:ext>
            </a:extLst>
          </p:cNvPr>
          <p:cNvGrpSpPr/>
          <p:nvPr/>
        </p:nvGrpSpPr>
        <p:grpSpPr>
          <a:xfrm>
            <a:off x="2296145" y="2823360"/>
            <a:ext cx="3099734" cy="1038156"/>
            <a:chOff x="2189391" y="4649178"/>
            <a:chExt cx="3099734" cy="1038156"/>
          </a:xfrm>
        </p:grpSpPr>
        <p:grpSp>
          <p:nvGrpSpPr>
            <p:cNvPr id="8" name="Group 7">
              <a:extLst>
                <a:ext uri="{FF2B5EF4-FFF2-40B4-BE49-F238E27FC236}">
                  <a16:creationId xmlns:a16="http://schemas.microsoft.com/office/drawing/2014/main" id="{58783A65-64EF-D555-C692-BEAF51847BB4}"/>
                </a:ext>
              </a:extLst>
            </p:cNvPr>
            <p:cNvGrpSpPr/>
            <p:nvPr/>
          </p:nvGrpSpPr>
          <p:grpSpPr>
            <a:xfrm>
              <a:off x="2189391" y="4649178"/>
              <a:ext cx="1038156" cy="1038156"/>
              <a:chOff x="6564259" y="4933695"/>
              <a:chExt cx="1271874" cy="1271874"/>
            </a:xfrm>
          </p:grpSpPr>
          <p:pic>
            <p:nvPicPr>
              <p:cNvPr id="18" name="Picture 17" descr="Sergejs Binkovskis">
                <a:extLst>
                  <a:ext uri="{FF2B5EF4-FFF2-40B4-BE49-F238E27FC236}">
                    <a16:creationId xmlns:a16="http://schemas.microsoft.com/office/drawing/2014/main" id="{BB829309-825C-13B2-D7FB-016C951FF12D}"/>
                  </a:ext>
                </a:extLst>
              </p:cNvPr>
              <p:cNvPicPr>
                <a:picLocks noChangeAspect="1" noChangeArrowheads="1"/>
              </p:cNvPicPr>
              <p:nvPr/>
            </p:nvPicPr>
            <p:blipFill rotWithShape="1">
              <a:blip r:embed="rId4" cstate="print">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val="0"/>
                  </a:ext>
                </a:extLst>
              </a:blip>
              <a:srcRect l="1509" t="675" r="1666" b="2345"/>
              <a:stretch/>
            </p:blipFill>
            <p:spPr bwMode="auto">
              <a:xfrm>
                <a:off x="6652193" y="5020743"/>
                <a:ext cx="1096006" cy="1097778"/>
              </a:xfrm>
              <a:custGeom>
                <a:avLst/>
                <a:gdLst>
                  <a:gd name="connsiteX0" fmla="*/ 548889 w 1096006"/>
                  <a:gd name="connsiteY0" fmla="*/ 0 h 1097778"/>
                  <a:gd name="connsiteX1" fmla="*/ 1086627 w 1096006"/>
                  <a:gd name="connsiteY1" fmla="*/ 438269 h 1097778"/>
                  <a:gd name="connsiteX2" fmla="*/ 1096006 w 1096006"/>
                  <a:gd name="connsiteY2" fmla="*/ 531311 h 1097778"/>
                  <a:gd name="connsiteX3" fmla="*/ 1096006 w 1096006"/>
                  <a:gd name="connsiteY3" fmla="*/ 566467 h 1097778"/>
                  <a:gd name="connsiteX4" fmla="*/ 1086627 w 1096006"/>
                  <a:gd name="connsiteY4" fmla="*/ 659510 h 1097778"/>
                  <a:gd name="connsiteX5" fmla="*/ 548889 w 1096006"/>
                  <a:gd name="connsiteY5" fmla="*/ 1097778 h 1097778"/>
                  <a:gd name="connsiteX6" fmla="*/ 0 w 1096006"/>
                  <a:gd name="connsiteY6" fmla="*/ 548889 h 1097778"/>
                  <a:gd name="connsiteX7" fmla="*/ 548889 w 1096006"/>
                  <a:gd name="connsiteY7" fmla="*/ 0 h 1097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6006" h="1097778">
                    <a:moveTo>
                      <a:pt x="548889" y="0"/>
                    </a:moveTo>
                    <a:cubicBezTo>
                      <a:pt x="814139" y="0"/>
                      <a:pt x="1035445" y="188150"/>
                      <a:pt x="1086627" y="438269"/>
                    </a:cubicBezTo>
                    <a:lnTo>
                      <a:pt x="1096006" y="531311"/>
                    </a:lnTo>
                    <a:lnTo>
                      <a:pt x="1096006" y="566467"/>
                    </a:lnTo>
                    <a:lnTo>
                      <a:pt x="1086627" y="659510"/>
                    </a:lnTo>
                    <a:cubicBezTo>
                      <a:pt x="1035445" y="909629"/>
                      <a:pt x="814139" y="1097778"/>
                      <a:pt x="548889" y="1097778"/>
                    </a:cubicBezTo>
                    <a:cubicBezTo>
                      <a:pt x="245746" y="1097778"/>
                      <a:pt x="0" y="852032"/>
                      <a:pt x="0" y="548889"/>
                    </a:cubicBezTo>
                    <a:cubicBezTo>
                      <a:pt x="0" y="245746"/>
                      <a:pt x="245746" y="0"/>
                      <a:pt x="548889" y="0"/>
                    </a:cubicBezTo>
                    <a:close/>
                  </a:path>
                </a:pathLst>
              </a:custGeom>
              <a:noFill/>
              <a:extLst>
                <a:ext uri="{909E8E84-426E-40DD-AFC4-6F175D3DCCD1}">
                  <a14:hiddenFill xmlns:a14="http://schemas.microsoft.com/office/drawing/2010/main">
                    <a:solidFill>
                      <a:srgbClr val="FFFFFF"/>
                    </a:solidFill>
                  </a14:hiddenFill>
                </a:ext>
              </a:extLst>
            </p:spPr>
          </p:pic>
          <p:sp>
            <p:nvSpPr>
              <p:cNvPr id="20" name="Oval 19">
                <a:extLst>
                  <a:ext uri="{FF2B5EF4-FFF2-40B4-BE49-F238E27FC236}">
                    <a16:creationId xmlns:a16="http://schemas.microsoft.com/office/drawing/2014/main" id="{3D7F4FAB-BDB6-691F-F318-943C0D3CB22C}"/>
                  </a:ext>
                </a:extLst>
              </p:cNvPr>
              <p:cNvSpPr/>
              <p:nvPr/>
            </p:nvSpPr>
            <p:spPr>
              <a:xfrm>
                <a:off x="6564259" y="4933695"/>
                <a:ext cx="1271874" cy="1271874"/>
              </a:xfrm>
              <a:prstGeom prst="ellipse">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a:latin typeface="Inter SemiBold" panose="020B0502030000000004" pitchFamily="34" charset="0"/>
                  <a:ea typeface="Inter SemiBold" panose="020B0502030000000004" pitchFamily="34" charset="0"/>
                </a:endParaRPr>
              </a:p>
            </p:txBody>
          </p:sp>
        </p:grpSp>
        <p:sp>
          <p:nvSpPr>
            <p:cNvPr id="16" name="TextBox 15">
              <a:extLst>
                <a:ext uri="{FF2B5EF4-FFF2-40B4-BE49-F238E27FC236}">
                  <a16:creationId xmlns:a16="http://schemas.microsoft.com/office/drawing/2014/main" id="{A457E82A-B7DE-B060-2098-4BAC2AB4F3A7}"/>
                </a:ext>
              </a:extLst>
            </p:cNvPr>
            <p:cNvSpPr txBox="1"/>
            <p:nvPr/>
          </p:nvSpPr>
          <p:spPr>
            <a:xfrm>
              <a:off x="3420536" y="4660425"/>
              <a:ext cx="1868589" cy="1015663"/>
            </a:xfrm>
            <a:prstGeom prst="rect">
              <a:avLst/>
            </a:prstGeom>
            <a:noFill/>
          </p:spPr>
          <p:txBody>
            <a:bodyPr wrap="square" lIns="0" tIns="0" rIns="0" bIns="0" rtlCol="0">
              <a:spAutoFit/>
            </a:bodyPr>
            <a:lstStyle/>
            <a:p>
              <a:r>
                <a:rPr lang="lv-LV" sz="1400" dirty="0">
                  <a:latin typeface="Inter SemiBold" panose="020B0502030000000004" pitchFamily="34" charset="0"/>
                  <a:ea typeface="Inter SemiBold" panose="020B0502030000000004" pitchFamily="34" charset="0"/>
                  <a:cs typeface="Poppins ExtraLight" panose="00000300000000000000" pitchFamily="2" charset="0"/>
                </a:rPr>
                <a:t>Sergejs</a:t>
              </a:r>
              <a:r>
                <a:rPr lang="en-US" sz="1400" dirty="0">
                  <a:latin typeface="Inter SemiBold" panose="020B0502030000000004" pitchFamily="34" charset="0"/>
                  <a:ea typeface="Inter SemiBold" panose="020B0502030000000004" pitchFamily="34" charset="0"/>
                  <a:cs typeface="Poppins ExtraLight" panose="00000300000000000000" pitchFamily="2" charset="0"/>
                </a:rPr>
                <a:t> </a:t>
              </a:r>
              <a:r>
                <a:rPr lang="lv-LV" sz="1400" dirty="0">
                  <a:latin typeface="Inter SemiBold" panose="020B0502030000000004" pitchFamily="34" charset="0"/>
                  <a:ea typeface="Inter SemiBold" panose="020B0502030000000004" pitchFamily="34" charset="0"/>
                  <a:cs typeface="Poppins ExtraLight" panose="00000300000000000000" pitchFamily="2" charset="0"/>
                </a:rPr>
                <a:t>Binkovskis</a:t>
              </a:r>
            </a:p>
            <a:p>
              <a:endParaRPr lang="ru-RU" sz="1200" dirty="0">
                <a:latin typeface="Inter Light" panose="020B0502030000000004" pitchFamily="34" charset="0"/>
                <a:ea typeface="Inter Light" panose="020B0502030000000004" pitchFamily="34" charset="0"/>
                <a:cs typeface="Poppins ExtraLight" panose="00000300000000000000" pitchFamily="2" charset="0"/>
              </a:endParaRPr>
            </a:p>
            <a:p>
              <a:r>
                <a:rPr lang="en-US" sz="1000" dirty="0">
                  <a:latin typeface="Inter Light" panose="020B0502030000000004" pitchFamily="34" charset="0"/>
                  <a:ea typeface="Inter Light" panose="020B0502030000000004" pitchFamily="34" charset="0"/>
                  <a:cs typeface="Poppins ExtraLight" panose="00000300000000000000" pitchFamily="2" charset="0"/>
                </a:rPr>
                <a:t>Chairman of the Management Board of </a:t>
              </a:r>
              <a:r>
                <a:rPr lang="en-US" sz="1000" dirty="0" err="1">
                  <a:latin typeface="Inter Light" panose="020B0502030000000004" pitchFamily="34" charset="0"/>
                  <a:ea typeface="Inter Light" panose="020B0502030000000004" pitchFamily="34" charset="0"/>
                  <a:cs typeface="Poppins ExtraLight" panose="00000300000000000000" pitchFamily="2" charset="0"/>
                </a:rPr>
                <a:t>iCotton</a:t>
              </a:r>
              <a:r>
                <a:rPr lang="en-US" sz="1000" dirty="0">
                  <a:latin typeface="Inter Light" panose="020B0502030000000004" pitchFamily="34" charset="0"/>
                  <a:ea typeface="Inter Light" panose="020B0502030000000004" pitchFamily="34" charset="0"/>
                  <a:cs typeface="Poppins ExtraLight" panose="00000300000000000000" pitchFamily="2" charset="0"/>
                </a:rPr>
                <a:t> SIA</a:t>
              </a:r>
              <a:r>
                <a:rPr lang="lv-LV" sz="1000" dirty="0">
                  <a:latin typeface="Inter Light" panose="020B0502030000000004" pitchFamily="34" charset="0"/>
                  <a:ea typeface="Inter Light" panose="020B0502030000000004" pitchFamily="34" charset="0"/>
                  <a:cs typeface="Poppins ExtraLight" panose="00000300000000000000" pitchFamily="2" charset="0"/>
                </a:rPr>
                <a:t> (</a:t>
              </a:r>
              <a:r>
                <a:rPr lang="lv-LV" sz="1000" dirty="0" err="1">
                  <a:latin typeface="Inter Light" panose="020B0502030000000004" pitchFamily="34" charset="0"/>
                  <a:ea typeface="Inter Light" panose="020B0502030000000004" pitchFamily="34" charset="0"/>
                  <a:cs typeface="Poppins ExtraLight" panose="00000300000000000000" pitchFamily="2" charset="0"/>
                </a:rPr>
                <a:t>Issuer</a:t>
              </a:r>
              <a:r>
                <a:rPr lang="lv-LV" sz="1000" dirty="0">
                  <a:latin typeface="Inter Light" panose="020B0502030000000004" pitchFamily="34" charset="0"/>
                  <a:ea typeface="Inter Light" panose="020B0502030000000004" pitchFamily="34" charset="0"/>
                  <a:cs typeface="Poppins ExtraLight" panose="00000300000000000000" pitchFamily="2" charset="0"/>
                </a:rPr>
                <a:t>)</a:t>
              </a:r>
              <a:endParaRPr lang="en-US" sz="1000" dirty="0">
                <a:latin typeface="Inter Light" panose="020B0502030000000004" pitchFamily="34" charset="0"/>
                <a:ea typeface="Inter Light" panose="020B0502030000000004" pitchFamily="34" charset="0"/>
                <a:cs typeface="Poppins ExtraLight" panose="00000300000000000000" pitchFamily="2" charset="0"/>
              </a:endParaRPr>
            </a:p>
            <a:p>
              <a:r>
                <a:rPr lang="en-US" sz="1000" dirty="0">
                  <a:latin typeface="Inter Light" panose="020B0502030000000004" pitchFamily="34" charset="0"/>
                  <a:ea typeface="Inter Light" panose="020B0502030000000004" pitchFamily="34" charset="0"/>
                  <a:cs typeface="Poppins ExtraLight" panose="00000300000000000000" pitchFamily="2" charset="0"/>
                </a:rPr>
                <a:t>Member of the Management Board of Harper Hygienics S.A.</a:t>
              </a:r>
            </a:p>
          </p:txBody>
        </p:sp>
      </p:grpSp>
      <p:grpSp>
        <p:nvGrpSpPr>
          <p:cNvPr id="36" name="Group 35">
            <a:extLst>
              <a:ext uri="{FF2B5EF4-FFF2-40B4-BE49-F238E27FC236}">
                <a16:creationId xmlns:a16="http://schemas.microsoft.com/office/drawing/2014/main" id="{7237F474-4200-70A1-F66F-9F66D1EF7A49}"/>
              </a:ext>
            </a:extLst>
          </p:cNvPr>
          <p:cNvGrpSpPr/>
          <p:nvPr/>
        </p:nvGrpSpPr>
        <p:grpSpPr>
          <a:xfrm>
            <a:off x="10530782" y="6318382"/>
            <a:ext cx="894456" cy="280165"/>
            <a:chOff x="7010040" y="6188392"/>
            <a:chExt cx="1237207" cy="387523"/>
          </a:xfrm>
        </p:grpSpPr>
        <p:pic>
          <p:nvPicPr>
            <p:cNvPr id="41" name="Рисунок 9">
              <a:extLst>
                <a:ext uri="{FF2B5EF4-FFF2-40B4-BE49-F238E27FC236}">
                  <a16:creationId xmlns:a16="http://schemas.microsoft.com/office/drawing/2014/main" id="{25586DDC-8ECC-494D-D9AD-D20627ADD59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18086" y="6188392"/>
              <a:ext cx="429161" cy="366713"/>
            </a:xfrm>
            <a:prstGeom prst="rect">
              <a:avLst/>
            </a:prstGeom>
          </p:spPr>
        </p:pic>
        <p:pic>
          <p:nvPicPr>
            <p:cNvPr id="46" name="Рисунок 28">
              <a:extLst>
                <a:ext uri="{FF2B5EF4-FFF2-40B4-BE49-F238E27FC236}">
                  <a16:creationId xmlns:a16="http://schemas.microsoft.com/office/drawing/2014/main" id="{99BC21B7-03BC-E77B-1135-55B2321A7B13}"/>
                </a:ext>
              </a:extLst>
            </p:cNvPr>
            <p:cNvPicPr>
              <a:picLocks noChangeAspect="1"/>
            </p:cNvPicPr>
            <p:nvPr/>
          </p:nvPicPr>
          <p:blipFill>
            <a:blip r:embed="rId7" cstate="print">
              <a:extLst>
                <a:ext uri="{BEBA8EAE-BF5A-486C-A8C5-ECC9F3942E4B}">
                  <a14:imgProps xmlns:a14="http://schemas.microsoft.com/office/drawing/2010/main">
                    <a14:imgLayer r:embed="rId8">
                      <a14:imgEffect>
                        <a14:brightnessContrast bright="-100000" contrast="100000"/>
                      </a14:imgEffect>
                    </a14:imgLayer>
                  </a14:imgProps>
                </a:ext>
                <a:ext uri="{28A0092B-C50C-407E-A947-70E740481C1C}">
                  <a14:useLocalDpi xmlns:a14="http://schemas.microsoft.com/office/drawing/2010/main" val="0"/>
                </a:ext>
              </a:extLst>
            </a:blip>
            <a:stretch>
              <a:fillRect/>
            </a:stretch>
          </p:blipFill>
          <p:spPr>
            <a:xfrm>
              <a:off x="7010040" y="6188392"/>
              <a:ext cx="720176" cy="387523"/>
            </a:xfrm>
            <a:prstGeom prst="rect">
              <a:avLst/>
            </a:prstGeom>
          </p:spPr>
        </p:pic>
      </p:grpSp>
      <p:sp>
        <p:nvSpPr>
          <p:cNvPr id="6" name="TextBox 5">
            <a:extLst>
              <a:ext uri="{FF2B5EF4-FFF2-40B4-BE49-F238E27FC236}">
                <a16:creationId xmlns:a16="http://schemas.microsoft.com/office/drawing/2014/main" id="{C8C7B21F-BACF-D7A6-F7C0-6499B6AE0E80}"/>
              </a:ext>
            </a:extLst>
          </p:cNvPr>
          <p:cNvSpPr txBox="1"/>
          <p:nvPr/>
        </p:nvSpPr>
        <p:spPr>
          <a:xfrm>
            <a:off x="3518522" y="4204661"/>
            <a:ext cx="1868589" cy="707886"/>
          </a:xfrm>
          <a:prstGeom prst="rect">
            <a:avLst/>
          </a:prstGeom>
          <a:noFill/>
        </p:spPr>
        <p:txBody>
          <a:bodyPr wrap="square" lIns="0" tIns="0" rIns="0" bIns="0" rtlCol="0">
            <a:spAutoFit/>
          </a:bodyPr>
          <a:lstStyle/>
          <a:p>
            <a:r>
              <a:rPr lang="af-ZA" sz="1400" dirty="0">
                <a:latin typeface="Inter SemiBold" panose="020B0502030000000004" pitchFamily="34" charset="0"/>
                <a:ea typeface="Inter SemiBold" panose="020B0502030000000004" pitchFamily="34" charset="0"/>
                <a:cs typeface="Poppins ExtraLight" panose="00000300000000000000" pitchFamily="2" charset="0"/>
              </a:rPr>
              <a:t>Dmitrij Kostojanskij</a:t>
            </a:r>
          </a:p>
          <a:p>
            <a:endParaRPr lang="ru-RU" sz="1200" dirty="0">
              <a:latin typeface="Inter Light" panose="020B0502030000000004" pitchFamily="34" charset="0"/>
              <a:ea typeface="Inter Light" panose="020B0502030000000004" pitchFamily="34" charset="0"/>
              <a:cs typeface="Poppins ExtraLight" panose="00000300000000000000" pitchFamily="2" charset="0"/>
            </a:endParaRPr>
          </a:p>
          <a:p>
            <a:r>
              <a:rPr lang="en-US" sz="1000" dirty="0">
                <a:latin typeface="Inter Light" panose="020B0502030000000004" pitchFamily="34" charset="0"/>
                <a:ea typeface="Inter Light" panose="020B0502030000000004" pitchFamily="34" charset="0"/>
                <a:cs typeface="Poppins ExtraLight" panose="00000300000000000000" pitchFamily="2" charset="0"/>
              </a:rPr>
              <a:t>Chairman of the Management Board of Harper Hygienics S.A.</a:t>
            </a:r>
          </a:p>
        </p:txBody>
      </p:sp>
      <p:pic>
        <p:nvPicPr>
          <p:cNvPr id="7" name="Picture 6">
            <a:extLst>
              <a:ext uri="{FF2B5EF4-FFF2-40B4-BE49-F238E27FC236}">
                <a16:creationId xmlns:a16="http://schemas.microsoft.com/office/drawing/2014/main" id="{2DD7020D-6C7C-176A-DEF2-46B0A11A7C13}"/>
              </a:ext>
            </a:extLst>
          </p:cNvPr>
          <p:cNvPicPr>
            <a:picLocks noChangeAspect="1"/>
          </p:cNvPicPr>
          <p:nvPr/>
        </p:nvPicPr>
        <p:blipFill rotWithShape="1">
          <a:blip r:embed="rId9" cstate="screen">
            <a:extLst>
              <a:ext uri="{BEBA8EAE-BF5A-486C-A8C5-ECC9F3942E4B}">
                <a14:imgProps xmlns:a14="http://schemas.microsoft.com/office/drawing/2010/main">
                  <a14:imgLayer r:embed="rId10">
                    <a14:imgEffect>
                      <a14:saturation sat="0"/>
                    </a14:imgEffect>
                  </a14:imgLayer>
                </a14:imgProps>
              </a:ext>
              <a:ext uri="{28A0092B-C50C-407E-A947-70E740481C1C}">
                <a14:useLocalDpi xmlns:a14="http://schemas.microsoft.com/office/drawing/2010/main"/>
              </a:ext>
            </a:extLst>
          </a:blip>
          <a:srcRect l="491" t="638" r="2382" b="2238"/>
          <a:stretch/>
        </p:blipFill>
        <p:spPr>
          <a:xfrm>
            <a:off x="2404770" y="4089565"/>
            <a:ext cx="896052" cy="896052"/>
          </a:xfrm>
          <a:custGeom>
            <a:avLst/>
            <a:gdLst>
              <a:gd name="connsiteX0" fmla="*/ 548889 w 1097778"/>
              <a:gd name="connsiteY0" fmla="*/ 0 h 1097778"/>
              <a:gd name="connsiteX1" fmla="*/ 1097778 w 1097778"/>
              <a:gd name="connsiteY1" fmla="*/ 548889 h 1097778"/>
              <a:gd name="connsiteX2" fmla="*/ 548889 w 1097778"/>
              <a:gd name="connsiteY2" fmla="*/ 1097778 h 1097778"/>
              <a:gd name="connsiteX3" fmla="*/ 0 w 1097778"/>
              <a:gd name="connsiteY3" fmla="*/ 548889 h 1097778"/>
              <a:gd name="connsiteX4" fmla="*/ 548889 w 1097778"/>
              <a:gd name="connsiteY4" fmla="*/ 0 h 1097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778" h="1097778">
                <a:moveTo>
                  <a:pt x="548889" y="0"/>
                </a:moveTo>
                <a:cubicBezTo>
                  <a:pt x="852032" y="0"/>
                  <a:pt x="1097778" y="245746"/>
                  <a:pt x="1097778" y="548889"/>
                </a:cubicBezTo>
                <a:cubicBezTo>
                  <a:pt x="1097778" y="852032"/>
                  <a:pt x="852032" y="1097778"/>
                  <a:pt x="548889" y="1097778"/>
                </a:cubicBezTo>
                <a:cubicBezTo>
                  <a:pt x="245746" y="1097778"/>
                  <a:pt x="0" y="852032"/>
                  <a:pt x="0" y="548889"/>
                </a:cubicBezTo>
                <a:cubicBezTo>
                  <a:pt x="0" y="245746"/>
                  <a:pt x="245746" y="0"/>
                  <a:pt x="548889" y="0"/>
                </a:cubicBezTo>
                <a:close/>
              </a:path>
            </a:pathLst>
          </a:custGeom>
          <a:noFill/>
          <a:ln w="88900" cap="sq">
            <a:noFill/>
            <a:miter lim="800000"/>
          </a:ln>
          <a:effectLst/>
        </p:spPr>
      </p:pic>
      <p:sp>
        <p:nvSpPr>
          <p:cNvPr id="5" name="TextBox 4">
            <a:extLst>
              <a:ext uri="{FF2B5EF4-FFF2-40B4-BE49-F238E27FC236}">
                <a16:creationId xmlns:a16="http://schemas.microsoft.com/office/drawing/2014/main" id="{DA3DAB10-628E-6D13-87E4-C40078C04DDF}"/>
              </a:ext>
            </a:extLst>
          </p:cNvPr>
          <p:cNvSpPr txBox="1"/>
          <p:nvPr/>
        </p:nvSpPr>
        <p:spPr>
          <a:xfrm>
            <a:off x="6322882" y="2698500"/>
            <a:ext cx="5499374" cy="923330"/>
          </a:xfrm>
          <a:prstGeom prst="rect">
            <a:avLst/>
          </a:prstGeom>
          <a:noFill/>
        </p:spPr>
        <p:txBody>
          <a:bodyPr wrap="square" lIns="0" tIns="0" rIns="0" bIns="0" rtlCol="0">
            <a:spAutoFit/>
          </a:bodyPr>
          <a:lstStyle/>
          <a:p>
            <a:pPr marR="1270" algn="just">
              <a:spcBef>
                <a:spcPts val="600"/>
              </a:spcBef>
              <a:spcAft>
                <a:spcPts val="800"/>
              </a:spcAft>
            </a:pPr>
            <a:r>
              <a:rPr lang="lv-LV" sz="1000" dirty="0">
                <a:effectLst/>
                <a:latin typeface="Inter Light" panose="020B0604020202020204" charset="0"/>
                <a:ea typeface="Inter Light" panose="020B0604020202020204" charset="0"/>
              </a:rPr>
              <a:t>Sergejs Binkovskis ir mērķtiecīgs un pieredzējis profesionālis ar nozīmīgu pieredzi ražošanas vadībā un piegāžu ķēžu pārvaldībā. </a:t>
            </a:r>
            <a:r>
              <a:rPr lang="lv-LV" sz="1000" dirty="0">
                <a:latin typeface="Inter Light" panose="020B0604020202020204" charset="0"/>
                <a:ea typeface="Inter Light" panose="020B0604020202020204" charset="0"/>
              </a:rPr>
              <a:t>S</a:t>
            </a:r>
            <a:r>
              <a:rPr lang="lv-LV" sz="1000" dirty="0">
                <a:effectLst/>
                <a:latin typeface="Inter Light" panose="020B0604020202020204" charset="0"/>
                <a:ea typeface="Inter Light" panose="020B0604020202020204" charset="0"/>
              </a:rPr>
              <a:t>niedzot vairāk nekā desmit gadu pieredzi, </a:t>
            </a:r>
            <a:r>
              <a:rPr lang="lv-LV" sz="1000" dirty="0" err="1">
                <a:effectLst/>
                <a:latin typeface="Inter Light" panose="020B0604020202020204" charset="0"/>
                <a:ea typeface="Inter Light" panose="020B0604020202020204" charset="0"/>
              </a:rPr>
              <a:t>Biņkovska</a:t>
            </a:r>
            <a:r>
              <a:rPr lang="lv-LV" sz="1000" dirty="0">
                <a:effectLst/>
                <a:latin typeface="Inter Light" panose="020B0604020202020204" charset="0"/>
                <a:ea typeface="Inter Light" panose="020B0604020202020204" charset="0"/>
              </a:rPr>
              <a:t> kungs ir neatņemama uzņēmuma sastāvdaļa kopš 2011.gada, sniedzot būtisku ieguldījumu ražošanas procesu, materiālu piegādes, pārdošanas un gatavās produkcijas krājumu pārvaldīšanas uzlabošanā. </a:t>
            </a:r>
            <a:r>
              <a:rPr lang="lv-LV" sz="1000" dirty="0" err="1">
                <a:effectLst/>
                <a:latin typeface="Inter Light" panose="020B0604020202020204" charset="0"/>
                <a:ea typeface="Inter Light" panose="020B0604020202020204" charset="0"/>
              </a:rPr>
              <a:t>Biņkovska</a:t>
            </a:r>
            <a:r>
              <a:rPr lang="lv-LV" sz="1000" dirty="0">
                <a:effectLst/>
                <a:latin typeface="Inter Light" panose="020B0604020202020204" charset="0"/>
                <a:ea typeface="Inter Light" panose="020B0604020202020204" charset="0"/>
              </a:rPr>
              <a:t> kungam ir astoņpadsmit gadu pieredze ražošanas nozarē un kopš 2005.gada viņš ir strādājis vairākos uzņēmumos, tostarp Bella Art un </a:t>
            </a:r>
            <a:r>
              <a:rPr lang="lv-LV" sz="1000" dirty="0" err="1">
                <a:effectLst/>
                <a:latin typeface="Inter Light" panose="020B0604020202020204" charset="0"/>
                <a:ea typeface="Inter Light" panose="020B0604020202020204" charset="0"/>
              </a:rPr>
              <a:t>Enigma</a:t>
            </a:r>
            <a:r>
              <a:rPr lang="lv-LV" sz="1000" dirty="0">
                <a:effectLst/>
                <a:latin typeface="Inter Light" panose="020B0604020202020204" charset="0"/>
                <a:ea typeface="Inter Light" panose="020B0604020202020204" charset="0"/>
              </a:rPr>
              <a:t> </a:t>
            </a:r>
            <a:r>
              <a:rPr lang="lv-LV" sz="1000" dirty="0" err="1">
                <a:effectLst/>
                <a:latin typeface="Inter Light" panose="020B0604020202020204" charset="0"/>
                <a:ea typeface="Inter Light" panose="020B0604020202020204" charset="0"/>
              </a:rPr>
              <a:t>Lux</a:t>
            </a:r>
            <a:r>
              <a:rPr lang="lv-LV" sz="1000" dirty="0">
                <a:effectLst/>
                <a:latin typeface="Inter Light" panose="020B0604020202020204" charset="0"/>
                <a:ea typeface="Inter Light" panose="020B0604020202020204" charset="0"/>
              </a:rPr>
              <a:t>.</a:t>
            </a:r>
          </a:p>
        </p:txBody>
      </p:sp>
      <p:sp>
        <p:nvSpPr>
          <p:cNvPr id="9" name="TextBox 8">
            <a:extLst>
              <a:ext uri="{FF2B5EF4-FFF2-40B4-BE49-F238E27FC236}">
                <a16:creationId xmlns:a16="http://schemas.microsoft.com/office/drawing/2014/main" id="{C3F7F76A-8024-7337-D6F0-68F6EFB7C027}"/>
              </a:ext>
            </a:extLst>
          </p:cNvPr>
          <p:cNvSpPr txBox="1"/>
          <p:nvPr/>
        </p:nvSpPr>
        <p:spPr>
          <a:xfrm>
            <a:off x="6322882" y="4019995"/>
            <a:ext cx="5499374" cy="923330"/>
          </a:xfrm>
          <a:prstGeom prst="rect">
            <a:avLst/>
          </a:prstGeom>
          <a:noFill/>
        </p:spPr>
        <p:txBody>
          <a:bodyPr wrap="square" lIns="0" tIns="0" rIns="0" bIns="0" rtlCol="0">
            <a:spAutoFit/>
          </a:bodyPr>
          <a:lstStyle/>
          <a:p>
            <a:pPr algn="just"/>
            <a:r>
              <a:rPr lang="lv-LV" sz="1000" dirty="0">
                <a:effectLst/>
                <a:latin typeface="Inter Light" panose="020B0604020202020204" charset="0"/>
                <a:ea typeface="Inter Light" panose="020B0604020202020204" charset="0"/>
              </a:rPr>
              <a:t>Dmitrij </a:t>
            </a:r>
            <a:r>
              <a:rPr lang="lv-LV" sz="1000" dirty="0" err="1">
                <a:effectLst/>
                <a:latin typeface="Inter Light" panose="020B0604020202020204" charset="0"/>
                <a:ea typeface="Inter Light" panose="020B0604020202020204" charset="0"/>
              </a:rPr>
              <a:t>Kostojanskij</a:t>
            </a:r>
            <a:r>
              <a:rPr lang="lv-LV" sz="1000" dirty="0">
                <a:effectLst/>
                <a:latin typeface="Inter Light" panose="020B0604020202020204" charset="0"/>
                <a:ea typeface="Inter Light" panose="020B0604020202020204" charset="0"/>
              </a:rPr>
              <a:t> ir dinamisks profesionālis, kurš ir neatņemama uzņēmuma grupas sastāvdaļa kopš 2013.gada. No 2013. līdz 2018. gadam </a:t>
            </a:r>
            <a:r>
              <a:rPr lang="lv-LV" sz="1000" dirty="0" err="1">
                <a:effectLst/>
                <a:latin typeface="Inter Light" panose="020B0604020202020204" charset="0"/>
                <a:ea typeface="Inter Light" panose="020B0604020202020204" charset="0"/>
              </a:rPr>
              <a:t>Kostojanskij</a:t>
            </a:r>
            <a:r>
              <a:rPr lang="lv-LV" sz="1000" dirty="0">
                <a:effectLst/>
                <a:latin typeface="Inter Light" panose="020B0604020202020204" charset="0"/>
                <a:ea typeface="Inter Light" panose="020B0604020202020204" charset="0"/>
              </a:rPr>
              <a:t> kungs strādāja par </a:t>
            </a:r>
            <a:r>
              <a:rPr lang="lv-LV" sz="1000" dirty="0">
                <a:latin typeface="Inter Light" panose="020B0604020202020204" charset="0"/>
                <a:ea typeface="Inter Light" panose="020B0604020202020204" charset="0"/>
              </a:rPr>
              <a:t>uzņēmuma </a:t>
            </a:r>
            <a:r>
              <a:rPr lang="lv-LV" sz="1000" dirty="0">
                <a:effectLst/>
                <a:latin typeface="Inter Light" panose="020B0604020202020204" charset="0"/>
                <a:ea typeface="Inter Light" panose="020B0604020202020204" charset="0"/>
              </a:rPr>
              <a:t>padomnieku, spēlējot galveno lomu izmaksu samazināšanas programmu izstrādē un ieviešanā. 2017.gada sākumā viņš uzņēmās Harper Hygienics S.A. Padomes pagaidu viceprezidenta pienākumus. Šajā amatā viņam bija būtiska loma </a:t>
            </a:r>
            <a:r>
              <a:rPr lang="lv-LV" sz="1000" dirty="0">
                <a:latin typeface="Inter Light" panose="020B0604020202020204" charset="0"/>
                <a:ea typeface="Inter Light" panose="020B0604020202020204" charset="0"/>
              </a:rPr>
              <a:t>darba </a:t>
            </a:r>
            <a:r>
              <a:rPr lang="lv-LV" sz="1000" dirty="0">
                <a:effectLst/>
                <a:latin typeface="Inter Light" panose="020B0604020202020204" charset="0"/>
                <a:ea typeface="Inter Light" panose="020B0604020202020204" charset="0"/>
              </a:rPr>
              <a:t>grupā, kas koncentrējās uz uzņēmuma iegādi. Kopš 2018.gada beigām </a:t>
            </a:r>
            <a:r>
              <a:rPr lang="lv-LV" sz="1000" dirty="0" err="1">
                <a:effectLst/>
                <a:latin typeface="Inter Light" panose="020B0604020202020204" charset="0"/>
                <a:ea typeface="Inter Light" panose="020B0604020202020204" charset="0"/>
              </a:rPr>
              <a:t>Kostojanskij</a:t>
            </a:r>
            <a:r>
              <a:rPr lang="lv-LV" sz="1000" dirty="0">
                <a:effectLst/>
                <a:latin typeface="Inter Light" panose="020B0604020202020204" charset="0"/>
                <a:ea typeface="Inter Light" panose="020B0604020202020204" charset="0"/>
              </a:rPr>
              <a:t> kungs ieņem Harper Hygienics S.A. valdes priekšsēdētāja amatu.</a:t>
            </a:r>
            <a:endParaRPr lang="en-US" sz="1000" dirty="0">
              <a:latin typeface="Inter Light" panose="020B0604020202020204" charset="0"/>
              <a:ea typeface="Inter Light" panose="020B0604020202020204" charset="0"/>
              <a:cs typeface="Poppins ExtraLight" panose="00000300000000000000" pitchFamily="2" charset="0"/>
            </a:endParaRPr>
          </a:p>
        </p:txBody>
      </p:sp>
    </p:spTree>
    <p:extLst>
      <p:ext uri="{BB962C8B-B14F-4D97-AF65-F5344CB8AC3E}">
        <p14:creationId xmlns:p14="http://schemas.microsoft.com/office/powerpoint/2010/main" val="23747662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36</TotalTime>
  <Words>1103</Words>
  <Application>Microsoft Office PowerPoint</Application>
  <PresentationFormat>Widescreen</PresentationFormat>
  <Paragraphs>59</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Aptos Display</vt:lpstr>
      <vt:lpstr>Arial</vt:lpstr>
      <vt:lpstr>Inter Light</vt:lpstr>
      <vt:lpstr>Inter SemiBold</vt:lpstr>
      <vt:lpstr>Office dizains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Dmitrij Kostojanskij</dc:creator>
  <cp:lastModifiedBy>iC</cp:lastModifiedBy>
  <cp:revision>4</cp:revision>
  <dcterms:created xsi:type="dcterms:W3CDTF">2024-01-15T19:19:59Z</dcterms:created>
  <dcterms:modified xsi:type="dcterms:W3CDTF">2024-01-15T20:35:05Z</dcterms:modified>
</cp:coreProperties>
</file>